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1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4.xml" ContentType="application/vnd.openxmlformats-officedocument.presentationml.notesSlide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3"/>
  </p:notesMasterIdLst>
  <p:sldIdLst>
    <p:sldId id="417" r:id="rId2"/>
    <p:sldId id="420" r:id="rId3"/>
    <p:sldId id="421" r:id="rId4"/>
    <p:sldId id="423" r:id="rId5"/>
    <p:sldId id="340" r:id="rId6"/>
    <p:sldId id="374" r:id="rId7"/>
    <p:sldId id="375" r:id="rId8"/>
    <p:sldId id="380" r:id="rId9"/>
    <p:sldId id="303" r:id="rId10"/>
    <p:sldId id="402" r:id="rId11"/>
    <p:sldId id="295" r:id="rId12"/>
    <p:sldId id="311" r:id="rId13"/>
    <p:sldId id="314" r:id="rId14"/>
    <p:sldId id="312" r:id="rId15"/>
    <p:sldId id="318" r:id="rId16"/>
    <p:sldId id="317" r:id="rId17"/>
    <p:sldId id="307" r:id="rId18"/>
    <p:sldId id="262" r:id="rId19"/>
    <p:sldId id="306" r:id="rId20"/>
    <p:sldId id="424" r:id="rId21"/>
    <p:sldId id="427" r:id="rId22"/>
    <p:sldId id="428" r:id="rId23"/>
    <p:sldId id="432" r:id="rId24"/>
    <p:sldId id="433" r:id="rId25"/>
    <p:sldId id="429" r:id="rId26"/>
    <p:sldId id="430" r:id="rId27"/>
    <p:sldId id="341" r:id="rId28"/>
    <p:sldId id="368" r:id="rId29"/>
    <p:sldId id="369" r:id="rId30"/>
    <p:sldId id="425" r:id="rId31"/>
    <p:sldId id="413" r:id="rId3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8634" autoAdjust="0"/>
    <p:restoredTop sz="96803" autoAdjust="0"/>
  </p:normalViewPr>
  <p:slideViewPr>
    <p:cSldViewPr>
      <p:cViewPr>
        <p:scale>
          <a:sx n="70" d="100"/>
          <a:sy n="70" d="100"/>
        </p:scale>
        <p:origin x="-1140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arioZegarra160511\Dario%20Denver\2012\Planeamiento\ppts\IDE%20Prov%20Cajamarca%20Grafico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zeg1773\AppData\Local\Temp\wz012d\Analisis%20Ejecucion%20de%202%20a&#241;o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zeg1773\AppData\Local\Temp\wz012d\Analisis%20Ejecucion%20de%202%20a&#241;os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informacion_region(1)%20mejorado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E:\informacion_region(2)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843291844581252E-2"/>
          <c:y val="4.9853389228689912E-2"/>
          <c:w val="0.91441500249806262"/>
          <c:h val="0.809825063071516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Pobreza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numFmt formatCode="#,##0.0" sourceLinked="0"/>
            <c:txPr>
              <a:bodyPr rot="-5400000" vert="horz" anchor="ctr" anchorCtr="0"/>
              <a:lstStyle/>
              <a:p>
                <a:pPr>
                  <a:defRPr lang="es-PE" sz="18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Hoja1!$A$2:$A$7</c:f>
              <c:numCache>
                <c:formatCode>General</c:formatCode>
                <c:ptCount val="6"/>
                <c:pt idx="0">
                  <c:v>2001</c:v>
                </c:pt>
                <c:pt idx="1">
                  <c:v>2003</c:v>
                </c:pt>
                <c:pt idx="2">
                  <c:v>2005</c:v>
                </c:pt>
                <c:pt idx="3">
                  <c:v>2007</c:v>
                </c:pt>
                <c:pt idx="4">
                  <c:v>2009</c:v>
                </c:pt>
                <c:pt idx="5">
                  <c:v>2010</c:v>
                </c:pt>
              </c:numCache>
            </c:numRef>
          </c:cat>
          <c:val>
            <c:numRef>
              <c:f>Hoja1!$B$2:$B$7</c:f>
              <c:numCache>
                <c:formatCode>0.0</c:formatCode>
                <c:ptCount val="6"/>
                <c:pt idx="0" formatCode="General">
                  <c:v>77.400000000000006</c:v>
                </c:pt>
                <c:pt idx="1">
                  <c:v>73.5</c:v>
                </c:pt>
                <c:pt idx="2" formatCode="General">
                  <c:v>68.8</c:v>
                </c:pt>
                <c:pt idx="3" formatCode="General">
                  <c:v>64.5</c:v>
                </c:pt>
                <c:pt idx="4">
                  <c:v>56</c:v>
                </c:pt>
                <c:pt idx="5" formatCode="General">
                  <c:v>49.1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overlap val="100"/>
        <c:axId val="188799616"/>
        <c:axId val="188830080"/>
      </c:barChart>
      <c:catAx>
        <c:axId val="188799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s-PE" sz="1600" b="1">
                <a:latin typeface="+mn-lt"/>
                <a:cs typeface="Arial" pitchFamily="34" charset="0"/>
              </a:defRPr>
            </a:pPr>
            <a:endParaRPr lang="en-US"/>
          </a:p>
        </c:txPr>
        <c:crossAx val="188830080"/>
        <c:crosses val="autoZero"/>
        <c:auto val="1"/>
        <c:lblAlgn val="ctr"/>
        <c:lblOffset val="100"/>
        <c:noMultiLvlLbl val="0"/>
      </c:catAx>
      <c:valAx>
        <c:axId val="188830080"/>
        <c:scaling>
          <c:orientation val="minMax"/>
          <c:max val="80"/>
          <c:min val="3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s-PE" sz="1600" b="1">
                <a:latin typeface="+mn-lt"/>
                <a:cs typeface="Arial" pitchFamily="34" charset="0"/>
              </a:defRPr>
            </a:pPr>
            <a:endParaRPr lang="en-US"/>
          </a:p>
        </c:txPr>
        <c:crossAx val="188799616"/>
        <c:crosses val="autoZero"/>
        <c:crossBetween val="between"/>
        <c:majorUnit val="10"/>
        <c:minorUnit val="10"/>
      </c:valAx>
      <c:spPr>
        <a:noFill/>
        <a:ln w="2936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259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PROVINCIA DE CAJAMARCA: SALUD, EDUCACION, SANEAMIENTO Y ELECTRIFICACION 1993-2007</a:t>
            </a:r>
          </a:p>
        </c:rich>
      </c:tx>
      <c:layout>
        <c:manualLayout>
          <c:xMode val="edge"/>
          <c:yMode val="edge"/>
          <c:x val="0.13275835823341428"/>
          <c:y val="4.9766703880666499E-3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134445746613636"/>
          <c:y val="0.11153658240814285"/>
          <c:w val="0.86408355080009103"/>
          <c:h val="0.7133517923019003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Sheet1!$A$9</c:f>
              <c:strCache>
                <c:ptCount val="1"/>
                <c:pt idx="0">
                  <c:v>1993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FF00"/>
              </a:solidFill>
            </a:ln>
          </c:spPr>
          <c:invertIfNegative val="0"/>
          <c:dLbls>
            <c:dLbl>
              <c:idx val="0"/>
              <c:delete val="1"/>
            </c:dLbl>
            <c:dLbl>
              <c:idx val="1"/>
              <c:layout>
                <c:manualLayout>
                  <c:x val="4.825089859383457E-3"/>
                  <c:y val="7.46965233179607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825089859383516E-3"/>
                  <c:y val="7.46965233179607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4334531458446094E-3"/>
                  <c:y val="7.22066392073620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Sheet1!$B$10:$F$10</c:f>
              <c:strCache>
                <c:ptCount val="4"/>
                <c:pt idx="0">
                  <c:v>Salud</c:v>
                </c:pt>
                <c:pt idx="1">
                  <c:v>Educacion</c:v>
                </c:pt>
                <c:pt idx="2">
                  <c:v>Saneamiento</c:v>
                </c:pt>
                <c:pt idx="3">
                  <c:v>Electrificacion</c:v>
                </c:pt>
              </c:strCache>
            </c:strRef>
          </c:cat>
          <c:val>
            <c:numRef>
              <c:f>Sheet1!$B$11:$E$11</c:f>
              <c:numCache>
                <c:formatCode>0%</c:formatCode>
                <c:ptCount val="4"/>
                <c:pt idx="0">
                  <c:v>0.13950000000000001</c:v>
                </c:pt>
                <c:pt idx="1">
                  <c:v>0.31519999999999998</c:v>
                </c:pt>
                <c:pt idx="2">
                  <c:v>0.36930000000000002</c:v>
                </c:pt>
                <c:pt idx="3">
                  <c:v>0.34299999999999997</c:v>
                </c:pt>
              </c:numCache>
            </c:numRef>
          </c:val>
        </c:ser>
        <c:ser>
          <c:idx val="2"/>
          <c:order val="1"/>
          <c:tx>
            <c:strRef>
              <c:f>Sheet1!$A$10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delete val="1"/>
            </c:dLbl>
            <c:dLbl>
              <c:idx val="1"/>
              <c:layout>
                <c:manualLayout>
                  <c:x val="9.6501797187669141E-3"/>
                  <c:y val="7.2206639207362061E-2"/>
                </c:manualLayout>
              </c:layout>
              <c:spPr>
                <a:noFill/>
              </c:spPr>
              <c:txPr>
                <a:bodyPr rot="0" vert="horz" anchor="ctr" anchorCtr="0"/>
                <a:lstStyle/>
                <a:p>
                  <a:pPr>
                    <a:defRPr sz="20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6501797187669141E-3"/>
                  <c:y val="6.9732165004445693E-2"/>
                </c:manualLayout>
              </c:layout>
              <c:spPr/>
              <c:txPr>
                <a:bodyPr rot="0" vert="horz" anchor="ctr" anchorCtr="0"/>
                <a:lstStyle/>
                <a:p>
                  <a:pPr>
                    <a:defRPr sz="20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4334531458446094E-3"/>
                  <c:y val="6.7236188466115732E-2"/>
                </c:manualLayout>
              </c:layout>
              <c:spPr/>
              <c:txPr>
                <a:bodyPr rot="0" vert="horz" anchor="ctr" anchorCtr="0"/>
                <a:lstStyle/>
                <a:p>
                  <a:pPr>
                    <a:defRPr sz="20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 anchor="ctr" anchorCtr="0"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Sheet1!$B$10:$F$10</c:f>
              <c:strCache>
                <c:ptCount val="4"/>
                <c:pt idx="0">
                  <c:v>Salud</c:v>
                </c:pt>
                <c:pt idx="1">
                  <c:v>Educacion</c:v>
                </c:pt>
                <c:pt idx="2">
                  <c:v>Saneamiento</c:v>
                </c:pt>
                <c:pt idx="3">
                  <c:v>Electrificacion</c:v>
                </c:pt>
              </c:strCache>
            </c:strRef>
          </c:cat>
          <c:val>
            <c:numRef>
              <c:f>Sheet1!$B$12:$E$12</c:f>
              <c:numCache>
                <c:formatCode>0%</c:formatCode>
                <c:ptCount val="4"/>
                <c:pt idx="0">
                  <c:v>0.42299999999999993</c:v>
                </c:pt>
                <c:pt idx="1">
                  <c:v>0.63539999999999996</c:v>
                </c:pt>
                <c:pt idx="2">
                  <c:v>0.73809999999999998</c:v>
                </c:pt>
                <c:pt idx="3">
                  <c:v>0.62759999999999994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154368"/>
        <c:axId val="32196864"/>
        <c:axId val="0"/>
      </c:bar3DChart>
      <c:catAx>
        <c:axId val="321543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32196864"/>
        <c:crosses val="autoZero"/>
        <c:auto val="1"/>
        <c:lblAlgn val="ctr"/>
        <c:lblOffset val="100"/>
        <c:noMultiLvlLbl val="0"/>
      </c:catAx>
      <c:valAx>
        <c:axId val="3219686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321543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073810450714052"/>
          <c:y val="0.11950797919525291"/>
          <c:w val="0.21674480948240338"/>
          <c:h val="8.1762696791519651E-2"/>
        </c:manualLayout>
      </c:layout>
      <c:overlay val="0"/>
      <c:txPr>
        <a:bodyPr/>
        <a:lstStyle/>
        <a:p>
          <a:pPr>
            <a:defRPr sz="1800" b="1">
              <a:solidFill>
                <a:schemeClr val="tx2"/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/>
              <a:t>% Familias Participantes - # Proyectos</a:t>
            </a:r>
          </a:p>
        </c:rich>
      </c:tx>
      <c:layout>
        <c:manualLayout>
          <c:xMode val="edge"/>
          <c:yMode val="edge"/>
          <c:x val="0.14524084980204205"/>
          <c:y val="1.855072125058153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536351706036745"/>
          <c:y val="0.22260522990181783"/>
          <c:w val="0.84241426071741032"/>
          <c:h val="0.633048109907910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Resumen!$H$4</c:f>
              <c:strCache>
                <c:ptCount val="1"/>
                <c:pt idx="0">
                  <c:v>Familias Participantes % - # Proyectos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Resumen!$I$3:$M$3</c:f>
              <c:strCache>
                <c:ptCount val="5"/>
                <c:pt idx="0">
                  <c:v>Ninguno</c:v>
                </c:pt>
                <c:pt idx="1">
                  <c:v>Participantes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</c:strCache>
            </c:strRef>
          </c:cat>
          <c:val>
            <c:numRef>
              <c:f>Resumen!$I$4:$M$4</c:f>
              <c:numCache>
                <c:formatCode>0.00%</c:formatCode>
                <c:ptCount val="5"/>
                <c:pt idx="0">
                  <c:v>0.48726886935434982</c:v>
                </c:pt>
                <c:pt idx="1">
                  <c:v>0.51254380115186426</c:v>
                </c:pt>
                <c:pt idx="2">
                  <c:v>0.30699434171971307</c:v>
                </c:pt>
                <c:pt idx="3">
                  <c:v>0.20282136000808326</c:v>
                </c:pt>
                <c:pt idx="4">
                  <c:v>2.7280994240678992E-3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47981440"/>
        <c:axId val="147982976"/>
      </c:barChart>
      <c:catAx>
        <c:axId val="147981440"/>
        <c:scaling>
          <c:orientation val="minMax"/>
        </c:scaling>
        <c:delete val="0"/>
        <c:axPos val="b"/>
        <c:majorTickMark val="none"/>
        <c:minorTickMark val="none"/>
        <c:tickLblPos val="nextTo"/>
        <c:crossAx val="147982976"/>
        <c:crosses val="autoZero"/>
        <c:auto val="0"/>
        <c:lblAlgn val="ctr"/>
        <c:lblOffset val="100"/>
        <c:noMultiLvlLbl val="0"/>
      </c:catAx>
      <c:valAx>
        <c:axId val="147982976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spPr>
          <a:ln w="9525">
            <a:noFill/>
          </a:ln>
        </c:spPr>
        <c:crossAx val="147981440"/>
        <c:crossesAt val="1"/>
        <c:crossBetween val="between"/>
      </c:valAx>
    </c:plotArea>
    <c:plotVisOnly val="1"/>
    <c:dispBlanksAs val="gap"/>
    <c:showDLblsOverMax val="0"/>
  </c:chart>
  <c:spPr>
    <a:ln w="38100" cmpd="sng">
      <a:solidFill>
        <a:srgbClr val="92D050"/>
      </a:solidFill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% Familias - Sueldo Básico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3536351706036745"/>
          <c:y val="0.22260522990181783"/>
          <c:w val="0.84241426071741032"/>
          <c:h val="0.676778052920063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Resumen!$H$4</c:f>
              <c:strCache>
                <c:ptCount val="1"/>
                <c:pt idx="0">
                  <c:v>Familias Participantes % - # Proyectos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Resumen!$P$3:$S$3</c:f>
              <c:strCache>
                <c:ptCount val="4"/>
                <c:pt idx="0">
                  <c:v>&lt;1/2 SB</c:v>
                </c:pt>
                <c:pt idx="1">
                  <c:v>1/2 -1 SB</c:v>
                </c:pt>
                <c:pt idx="2">
                  <c:v>1-2 SB</c:v>
                </c:pt>
                <c:pt idx="3">
                  <c:v>&gt;2 SB</c:v>
                </c:pt>
              </c:strCache>
            </c:strRef>
          </c:cat>
          <c:val>
            <c:numRef>
              <c:f>Resumen!$P$4:$S$4</c:f>
              <c:numCache>
                <c:formatCode>0.00%</c:formatCode>
                <c:ptCount val="4"/>
                <c:pt idx="0">
                  <c:v>0.35904819642315855</c:v>
                </c:pt>
                <c:pt idx="1">
                  <c:v>0.60918187329493789</c:v>
                </c:pt>
                <c:pt idx="2">
                  <c:v>3.1582600788117608E-2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59971200"/>
        <c:axId val="159972736"/>
      </c:barChart>
      <c:catAx>
        <c:axId val="159971200"/>
        <c:scaling>
          <c:orientation val="minMax"/>
        </c:scaling>
        <c:delete val="0"/>
        <c:axPos val="b"/>
        <c:majorTickMark val="none"/>
        <c:minorTickMark val="none"/>
        <c:tickLblPos val="nextTo"/>
        <c:crossAx val="159972736"/>
        <c:crosses val="autoZero"/>
        <c:auto val="0"/>
        <c:lblAlgn val="ctr"/>
        <c:lblOffset val="100"/>
        <c:noMultiLvlLbl val="0"/>
      </c:catAx>
      <c:valAx>
        <c:axId val="159972736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spPr>
          <a:ln w="9525">
            <a:noFill/>
          </a:ln>
        </c:spPr>
        <c:crossAx val="159971200"/>
        <c:crossesAt val="1"/>
        <c:crossBetween val="between"/>
      </c:valAx>
    </c:plotArea>
    <c:plotVisOnly val="1"/>
    <c:dispBlanksAs val="gap"/>
    <c:showDLblsOverMax val="0"/>
  </c:chart>
  <c:spPr>
    <a:ln w="38100" cmpd="sng">
      <a:solidFill>
        <a:srgbClr val="92D050"/>
      </a:solidFill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843291844581252E-2"/>
          <c:y val="4.9853389228689912E-2"/>
          <c:w val="0.91441500249806262"/>
          <c:h val="0.809825063071516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Pobreza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numFmt formatCode="#,##0.0" sourceLinked="0"/>
            <c:txPr>
              <a:bodyPr rot="-5400000" vert="horz" anchor="ctr" anchorCtr="0"/>
              <a:lstStyle/>
              <a:p>
                <a:pPr>
                  <a:defRPr lang="es-PE" sz="18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Hoja1!$A$2:$A$7</c:f>
              <c:numCache>
                <c:formatCode>General</c:formatCode>
                <c:ptCount val="6"/>
                <c:pt idx="0">
                  <c:v>2001</c:v>
                </c:pt>
                <c:pt idx="1">
                  <c:v>2003</c:v>
                </c:pt>
                <c:pt idx="2">
                  <c:v>2005</c:v>
                </c:pt>
                <c:pt idx="3">
                  <c:v>2007</c:v>
                </c:pt>
                <c:pt idx="4">
                  <c:v>2009</c:v>
                </c:pt>
                <c:pt idx="5">
                  <c:v>2010</c:v>
                </c:pt>
              </c:numCache>
            </c:numRef>
          </c:cat>
          <c:val>
            <c:numRef>
              <c:f>Hoja1!$B$2:$B$7</c:f>
              <c:numCache>
                <c:formatCode>0.0</c:formatCode>
                <c:ptCount val="6"/>
                <c:pt idx="0" formatCode="General">
                  <c:v>77.400000000000006</c:v>
                </c:pt>
                <c:pt idx="1">
                  <c:v>73.5</c:v>
                </c:pt>
                <c:pt idx="2" formatCode="General">
                  <c:v>68.8</c:v>
                </c:pt>
                <c:pt idx="3" formatCode="General">
                  <c:v>64.5</c:v>
                </c:pt>
                <c:pt idx="4">
                  <c:v>56</c:v>
                </c:pt>
                <c:pt idx="5" formatCode="General">
                  <c:v>49.1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overlap val="100"/>
        <c:axId val="67213952"/>
        <c:axId val="67219840"/>
      </c:barChart>
      <c:catAx>
        <c:axId val="67213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s-PE" sz="1600" b="1">
                <a:latin typeface="+mn-lt"/>
                <a:cs typeface="Arial" pitchFamily="34" charset="0"/>
              </a:defRPr>
            </a:pPr>
            <a:endParaRPr lang="en-US"/>
          </a:p>
        </c:txPr>
        <c:crossAx val="67219840"/>
        <c:crosses val="autoZero"/>
        <c:auto val="1"/>
        <c:lblAlgn val="ctr"/>
        <c:lblOffset val="100"/>
        <c:noMultiLvlLbl val="0"/>
      </c:catAx>
      <c:valAx>
        <c:axId val="67219840"/>
        <c:scaling>
          <c:orientation val="minMax"/>
          <c:max val="80"/>
          <c:min val="3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s-PE" sz="1600" b="1">
                <a:latin typeface="+mn-lt"/>
                <a:cs typeface="Arial" pitchFamily="34" charset="0"/>
              </a:defRPr>
            </a:pPr>
            <a:endParaRPr lang="en-US"/>
          </a:p>
        </c:txPr>
        <c:crossAx val="67213952"/>
        <c:crosses val="autoZero"/>
        <c:crossBetween val="between"/>
        <c:majorUnit val="10"/>
        <c:minorUnit val="10"/>
      </c:valAx>
      <c:spPr>
        <a:noFill/>
        <a:ln w="2936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259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843291844581252E-2"/>
          <c:y val="4.9853389228689912E-2"/>
          <c:w val="0.91441500249806262"/>
          <c:h val="0.809825063071516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Pobreza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numFmt formatCode="#,##0.0" sourceLinked="0"/>
            <c:txPr>
              <a:bodyPr rot="-5400000" vert="horz" anchor="ctr" anchorCtr="0"/>
              <a:lstStyle/>
              <a:p>
                <a:pPr>
                  <a:defRPr lang="es-PE" sz="18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Hoja1!$A$2:$A$7</c:f>
              <c:numCache>
                <c:formatCode>General</c:formatCode>
                <c:ptCount val="6"/>
                <c:pt idx="0">
                  <c:v>2001</c:v>
                </c:pt>
                <c:pt idx="1">
                  <c:v>2003</c:v>
                </c:pt>
                <c:pt idx="2">
                  <c:v>2005</c:v>
                </c:pt>
                <c:pt idx="3">
                  <c:v>2007</c:v>
                </c:pt>
                <c:pt idx="4">
                  <c:v>2009</c:v>
                </c:pt>
                <c:pt idx="5">
                  <c:v>2010</c:v>
                </c:pt>
              </c:numCache>
            </c:numRef>
          </c:cat>
          <c:val>
            <c:numRef>
              <c:f>Hoja1!$B$2:$B$7</c:f>
              <c:numCache>
                <c:formatCode>0.0</c:formatCode>
                <c:ptCount val="6"/>
                <c:pt idx="0" formatCode="General">
                  <c:v>77.400000000000006</c:v>
                </c:pt>
                <c:pt idx="1">
                  <c:v>73.5</c:v>
                </c:pt>
                <c:pt idx="2" formatCode="General">
                  <c:v>68.8</c:v>
                </c:pt>
                <c:pt idx="3" formatCode="General">
                  <c:v>64.5</c:v>
                </c:pt>
                <c:pt idx="4">
                  <c:v>56</c:v>
                </c:pt>
                <c:pt idx="5" formatCode="General">
                  <c:v>49.1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overlap val="100"/>
        <c:axId val="80597376"/>
        <c:axId val="80598912"/>
      </c:barChart>
      <c:catAx>
        <c:axId val="80597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s-PE" sz="1600" b="1">
                <a:latin typeface="+mn-lt"/>
                <a:cs typeface="Arial" pitchFamily="34" charset="0"/>
              </a:defRPr>
            </a:pPr>
            <a:endParaRPr lang="en-US"/>
          </a:p>
        </c:txPr>
        <c:crossAx val="80598912"/>
        <c:crosses val="autoZero"/>
        <c:auto val="1"/>
        <c:lblAlgn val="ctr"/>
        <c:lblOffset val="100"/>
        <c:noMultiLvlLbl val="0"/>
      </c:catAx>
      <c:valAx>
        <c:axId val="80598912"/>
        <c:scaling>
          <c:orientation val="minMax"/>
          <c:max val="80"/>
          <c:min val="3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s-PE" sz="1600" b="1">
                <a:latin typeface="+mn-lt"/>
                <a:cs typeface="Arial" pitchFamily="34" charset="0"/>
              </a:defRPr>
            </a:pPr>
            <a:endParaRPr lang="en-US"/>
          </a:p>
        </c:txPr>
        <c:crossAx val="80597376"/>
        <c:crosses val="autoZero"/>
        <c:crossBetween val="between"/>
        <c:majorUnit val="10"/>
        <c:minorUnit val="10"/>
      </c:valAx>
      <c:spPr>
        <a:noFill/>
        <a:ln w="2936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259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824211860161184E-2"/>
          <c:y val="5.0515727102376513E-2"/>
          <c:w val="0.91645232344253047"/>
          <c:h val="0.818792756806568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TMI X 1,000 nv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effectLst>
              <a:innerShdw blurRad="850900" dist="88900" dir="13500000">
                <a:srgbClr val="002060">
                  <a:alpha val="85000"/>
                </a:srgbClr>
              </a:innerShdw>
            </a:effectLst>
          </c:spPr>
          <c:invertIfNegative val="0"/>
          <c:dLbls>
            <c:dLbl>
              <c:idx val="0"/>
              <c:layout>
                <c:manualLayout>
                  <c:x val="1.614525543065373E-3"/>
                  <c:y val="-0.25117337747455731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 smtClean="0">
                        <a:solidFill>
                          <a:schemeClr val="bg1"/>
                        </a:solidFill>
                      </a:rPr>
                      <a:t>58.4</a:t>
                    </a:r>
                    <a:endParaRPr lang="en-US" sz="2000" b="1" dirty="0">
                      <a:solidFill>
                        <a:schemeClr val="bg1"/>
                      </a:solidFill>
                    </a:endParaRP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14525543065373E-3"/>
                  <c:y val="-0.1907645904870057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6.358819682900190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1839717209055933E-16"/>
                  <c:y val="-1.271763936580036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 rot="-5400000" vert="horz"/>
              <a:lstStyle/>
              <a:p>
                <a:pPr>
                  <a:defRPr lang="es-PE" sz="2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Hoja1!$A$2:$A$5</c:f>
              <c:numCache>
                <c:formatCode>General</c:formatCode>
                <c:ptCount val="4"/>
                <c:pt idx="0">
                  <c:v>1996</c:v>
                </c:pt>
                <c:pt idx="1">
                  <c:v>2000</c:v>
                </c:pt>
                <c:pt idx="2">
                  <c:v>2007</c:v>
                </c:pt>
                <c:pt idx="3">
                  <c:v>2009</c:v>
                </c:pt>
              </c:numCache>
            </c:numRef>
          </c:cat>
          <c:val>
            <c:numRef>
              <c:f>Hoja1!$B$2:$B$5</c:f>
              <c:numCache>
                <c:formatCode>General</c:formatCode>
                <c:ptCount val="4"/>
                <c:pt idx="0">
                  <c:v>58.4</c:v>
                </c:pt>
                <c:pt idx="1">
                  <c:v>51.2</c:v>
                </c:pt>
                <c:pt idx="2">
                  <c:v>37.300000000000004</c:v>
                </c:pt>
                <c:pt idx="3">
                  <c:v>31.1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90983552"/>
        <c:axId val="191120512"/>
      </c:barChart>
      <c:catAx>
        <c:axId val="190983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s-PE" sz="1600" b="1">
                <a:latin typeface="+mn-lt"/>
                <a:cs typeface="Arial" pitchFamily="34" charset="0"/>
              </a:defRPr>
            </a:pPr>
            <a:endParaRPr lang="en-US"/>
          </a:p>
        </c:txPr>
        <c:crossAx val="191120512"/>
        <c:crosses val="autoZero"/>
        <c:auto val="1"/>
        <c:lblAlgn val="ctr"/>
        <c:lblOffset val="100"/>
        <c:noMultiLvlLbl val="0"/>
      </c:catAx>
      <c:valAx>
        <c:axId val="191120512"/>
        <c:scaling>
          <c:orientation val="minMax"/>
          <c:max val="65"/>
          <c:min val="2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s-PE" sz="1600" b="1">
                <a:latin typeface="+mn-lt"/>
                <a:cs typeface="Arial" pitchFamily="34" charset="0"/>
              </a:defRPr>
            </a:pPr>
            <a:endParaRPr lang="en-US"/>
          </a:p>
        </c:txPr>
        <c:crossAx val="190983552"/>
        <c:crosses val="autoZero"/>
        <c:crossBetween val="between"/>
        <c:majorUnit val="10"/>
        <c:minorUnit val="10"/>
      </c:valAx>
      <c:spPr>
        <a:noFill/>
        <a:ln w="2936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259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DNC Niñ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>
              <a:innerShdw blurRad="711200" dist="596900">
                <a:srgbClr val="002060">
                  <a:alpha val="80000"/>
                </a:srgbClr>
              </a:inn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>
                <a:innerShdw blurRad="711200" dist="596900">
                  <a:srgbClr val="002060">
                    <a:alpha val="80000"/>
                  </a:srgbClr>
                </a:innerShdw>
              </a:effectLst>
            </c:spPr>
          </c:dPt>
          <c:dPt>
            <c:idx val="2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>
                <a:innerShdw blurRad="711200" dist="596900">
                  <a:srgbClr val="002060">
                    <a:alpha val="80000"/>
                  </a:srgbClr>
                </a:innerShdw>
              </a:effectLst>
            </c:spPr>
          </c:dPt>
          <c:dLbls>
            <c:dLbl>
              <c:idx val="0"/>
              <c:layout>
                <c:manualLayout>
                  <c:x val="-3.1274773124054058E-3"/>
                  <c:y val="0.170092438979390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770103900712975E-4"/>
                  <c:y val="0.162520092893472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314409117163173E-3"/>
                  <c:y val="0.159741788968298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lang="es-PE" sz="18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Hoja1!$A$2:$A$4</c:f>
              <c:numCache>
                <c:formatCode>General</c:formatCode>
                <c:ptCount val="3"/>
                <c:pt idx="0">
                  <c:v>2000</c:v>
                </c:pt>
                <c:pt idx="1">
                  <c:v>2007</c:v>
                </c:pt>
                <c:pt idx="2">
                  <c:v>2009</c:v>
                </c:pt>
              </c:numCache>
            </c:numRef>
          </c:cat>
          <c:val>
            <c:numRef>
              <c:f>Hoja1!$B$2:$B$4</c:f>
              <c:numCache>
                <c:formatCode>General</c:formatCode>
                <c:ptCount val="3"/>
                <c:pt idx="0">
                  <c:v>42.8</c:v>
                </c:pt>
                <c:pt idx="1">
                  <c:v>37.300000000000004</c:v>
                </c:pt>
                <c:pt idx="2">
                  <c:v>31.9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4"/>
        <c:axId val="191409152"/>
        <c:axId val="191496960"/>
      </c:barChart>
      <c:catAx>
        <c:axId val="19140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s-PE" sz="1600" b="1">
                <a:latin typeface="+mn-lt"/>
                <a:cs typeface="Arial" pitchFamily="34" charset="0"/>
              </a:defRPr>
            </a:pPr>
            <a:endParaRPr lang="en-US"/>
          </a:p>
        </c:txPr>
        <c:crossAx val="191496960"/>
        <c:crosses val="autoZero"/>
        <c:auto val="1"/>
        <c:lblAlgn val="ctr"/>
        <c:lblOffset val="100"/>
        <c:noMultiLvlLbl val="0"/>
      </c:catAx>
      <c:valAx>
        <c:axId val="191496960"/>
        <c:scaling>
          <c:orientation val="minMax"/>
          <c:min val="2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s-PE" sz="1600" b="1">
                <a:latin typeface="+mn-lt"/>
                <a:cs typeface="Arial" pitchFamily="34" charset="0"/>
              </a:defRPr>
            </a:pPr>
            <a:endParaRPr lang="en-US"/>
          </a:p>
        </c:txPr>
        <c:crossAx val="191409152"/>
        <c:crosses val="autoZero"/>
        <c:crossBetween val="between"/>
        <c:minorUnit val="10"/>
      </c:valAx>
      <c:spPr>
        <a:noFill/>
        <a:ln w="2936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259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036090428665436E-2"/>
          <c:y val="7.1882867716066917E-2"/>
          <c:w val="0.92452336182418049"/>
          <c:h val="0.844051321254511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Hoja1!$E$44</c:f>
              <c:strCache>
                <c:ptCount val="1"/>
                <c:pt idx="0">
                  <c:v>esperanza de vida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198797148219160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258407340624235E-3"/>
                  <c:y val="0.20417004411697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258407340624751E-3"/>
                  <c:y val="0.198797148219160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0.193424252321344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lang="es-PE"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Hoja1!$D$45:$D$48</c:f>
              <c:strCache>
                <c:ptCount val="4"/>
                <c:pt idx="0">
                  <c:v>1995 - 2000</c:v>
                </c:pt>
                <c:pt idx="1">
                  <c:v>2000 - 2005</c:v>
                </c:pt>
                <c:pt idx="2">
                  <c:v>2005 - 2010</c:v>
                </c:pt>
                <c:pt idx="3">
                  <c:v>2010 - 2015</c:v>
                </c:pt>
              </c:strCache>
            </c:strRef>
          </c:cat>
          <c:val>
            <c:numRef>
              <c:f>Hoja1!$E$45:$E$48</c:f>
              <c:numCache>
                <c:formatCode>General</c:formatCode>
                <c:ptCount val="4"/>
                <c:pt idx="0">
                  <c:v>68.400000000000006</c:v>
                </c:pt>
                <c:pt idx="1">
                  <c:v>70.7</c:v>
                </c:pt>
                <c:pt idx="2">
                  <c:v>71.900000000000006</c:v>
                </c:pt>
                <c:pt idx="3">
                  <c:v>72.900000000000006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axId val="163790208"/>
        <c:axId val="33363072"/>
      </c:barChart>
      <c:catAx>
        <c:axId val="16379020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lang="es-PE"/>
            </a:pPr>
            <a:endParaRPr lang="en-US"/>
          </a:p>
        </c:txPr>
        <c:crossAx val="33363072"/>
        <c:crosses val="autoZero"/>
        <c:auto val="1"/>
        <c:lblAlgn val="ctr"/>
        <c:lblOffset val="100"/>
        <c:noMultiLvlLbl val="0"/>
      </c:catAx>
      <c:valAx>
        <c:axId val="333630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s-PE"/>
            </a:pPr>
            <a:endParaRPr lang="en-US"/>
          </a:p>
        </c:txPr>
        <c:crossAx val="1637902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Hoja1!$G$6</c:f>
              <c:strCache>
                <c:ptCount val="1"/>
                <c:pt idx="0">
                  <c:v>EDUCACIÓN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4.848450913570339E-3"/>
                  <c:y val="0.101148717334829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323006090468802E-3"/>
                  <c:y val="0.110344055274358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2323006090468802E-3"/>
                  <c:y val="0.101148717334829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2323006090468802E-3"/>
                  <c:y val="0.116474280567378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2323006090468802E-3"/>
                  <c:y val="0.107278942627848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s-PE"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Hoja1!$F$7:$F$11</c:f>
              <c:numCache>
                <c:formatCode>General</c:formatCode>
                <c:ptCount val="5"/>
                <c:pt idx="0">
                  <c:v>2001</c:v>
                </c:pt>
                <c:pt idx="1">
                  <c:v>2003</c:v>
                </c:pt>
                <c:pt idx="2">
                  <c:v>2005</c:v>
                </c:pt>
                <c:pt idx="3">
                  <c:v>2007</c:v>
                </c:pt>
                <c:pt idx="4">
                  <c:v>2009</c:v>
                </c:pt>
              </c:numCache>
            </c:numRef>
          </c:cat>
          <c:val>
            <c:numRef>
              <c:f>Hoja1!$G$7:$G$11</c:f>
              <c:numCache>
                <c:formatCode>General</c:formatCode>
                <c:ptCount val="5"/>
                <c:pt idx="0">
                  <c:v>1340</c:v>
                </c:pt>
                <c:pt idx="1">
                  <c:v>1718</c:v>
                </c:pt>
                <c:pt idx="2">
                  <c:v>1742</c:v>
                </c:pt>
                <c:pt idx="3">
                  <c:v>1939</c:v>
                </c:pt>
                <c:pt idx="4">
                  <c:v>2068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55896320"/>
        <c:axId val="57021568"/>
      </c:barChart>
      <c:catAx>
        <c:axId val="55896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s-PE"/>
            </a:pPr>
            <a:endParaRPr lang="en-US"/>
          </a:p>
        </c:txPr>
        <c:crossAx val="57021568"/>
        <c:crosses val="autoZero"/>
        <c:auto val="1"/>
        <c:lblAlgn val="ctr"/>
        <c:lblOffset val="100"/>
        <c:noMultiLvlLbl val="0"/>
      </c:catAx>
      <c:valAx>
        <c:axId val="57021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s-PE"/>
            </a:pPr>
            <a:endParaRPr lang="en-US"/>
          </a:p>
        </c:txPr>
        <c:crossAx val="558963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613150467632485E-2"/>
          <c:y val="5.8756575747307589E-2"/>
          <c:w val="0.90660848435518371"/>
          <c:h val="0.8511678097243249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Matric Pria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c:spPr>
          <c:invertIfNegative val="0"/>
          <c:dLbls>
            <c:numFmt formatCode="#,##0.0" sourceLinked="0"/>
            <c:txPr>
              <a:bodyPr rot="-5400000" vert="horz" anchor="ctr" anchorCtr="0"/>
              <a:lstStyle/>
              <a:p>
                <a:pPr>
                  <a:defRPr lang="es-PE" sz="18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Hoja1!$A$2:$A$7</c:f>
              <c:numCache>
                <c:formatCode>General</c:formatCode>
                <c:ptCount val="6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</c:numCache>
            </c:numRef>
          </c:cat>
          <c:val>
            <c:numRef>
              <c:f>Hoja1!$B$2:$B$7</c:f>
              <c:numCache>
                <c:formatCode>General</c:formatCode>
                <c:ptCount val="6"/>
                <c:pt idx="0">
                  <c:v>94.3</c:v>
                </c:pt>
                <c:pt idx="1">
                  <c:v>96.1</c:v>
                </c:pt>
                <c:pt idx="2" formatCode="0.0">
                  <c:v>97.7</c:v>
                </c:pt>
                <c:pt idx="3" formatCode="0.0">
                  <c:v>97</c:v>
                </c:pt>
                <c:pt idx="4" formatCode="0.0">
                  <c:v>97.6</c:v>
                </c:pt>
                <c:pt idx="5">
                  <c:v>98.6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91580032"/>
        <c:axId val="191581568"/>
      </c:barChart>
      <c:catAx>
        <c:axId val="191580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s-PE" sz="1600" b="1">
                <a:latin typeface="+mn-lt"/>
                <a:cs typeface="Arial" pitchFamily="34" charset="0"/>
              </a:defRPr>
            </a:pPr>
            <a:endParaRPr lang="en-US"/>
          </a:p>
        </c:txPr>
        <c:crossAx val="191581568"/>
        <c:crosses val="autoZero"/>
        <c:auto val="1"/>
        <c:lblAlgn val="ctr"/>
        <c:lblOffset val="100"/>
        <c:noMultiLvlLbl val="0"/>
      </c:catAx>
      <c:valAx>
        <c:axId val="191581568"/>
        <c:scaling>
          <c:orientation val="minMax"/>
          <c:max val="100"/>
          <c:min val="9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s-PE" sz="1600" b="1">
                <a:latin typeface="+mn-lt"/>
                <a:cs typeface="Arial" pitchFamily="34" charset="0"/>
              </a:defRPr>
            </a:pPr>
            <a:endParaRPr lang="en-US"/>
          </a:p>
        </c:txPr>
        <c:crossAx val="191580032"/>
        <c:crosses val="autoZero"/>
        <c:crossBetween val="between"/>
        <c:majorUnit val="2"/>
        <c:minorUnit val="2"/>
      </c:valAx>
      <c:spPr>
        <a:noFill/>
        <a:ln w="2936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259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Colegios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cmpd="sng">
              <a:solidFill>
                <a:srgbClr val="002060"/>
              </a:solidFill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dLbls>
            <c:numFmt formatCode="#,##0" sourceLinked="0"/>
            <c:txPr>
              <a:bodyPr rot="-5400000" vert="horz" anchor="ctr" anchorCtr="0"/>
              <a:lstStyle/>
              <a:p>
                <a:pPr>
                  <a:defRPr lang="es-PE" sz="18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Hoja1!$A$2:$A$10</c:f>
              <c:numCache>
                <c:formatCode>General</c:formatCode>
                <c:ptCount val="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</c:numCache>
            </c:numRef>
          </c:cat>
          <c:val>
            <c:numRef>
              <c:f>Hoja1!$B$2:$B$10</c:f>
              <c:numCache>
                <c:formatCode>General</c:formatCode>
                <c:ptCount val="9"/>
                <c:pt idx="0">
                  <c:v>589</c:v>
                </c:pt>
                <c:pt idx="1">
                  <c:v>623</c:v>
                </c:pt>
                <c:pt idx="2">
                  <c:v>642</c:v>
                </c:pt>
                <c:pt idx="3">
                  <c:v>664</c:v>
                </c:pt>
                <c:pt idx="4">
                  <c:v>726</c:v>
                </c:pt>
                <c:pt idx="5">
                  <c:v>777</c:v>
                </c:pt>
                <c:pt idx="6">
                  <c:v>820</c:v>
                </c:pt>
                <c:pt idx="7">
                  <c:v>834</c:v>
                </c:pt>
                <c:pt idx="8">
                  <c:v>885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93483520"/>
        <c:axId val="193485056"/>
      </c:barChart>
      <c:catAx>
        <c:axId val="193483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s-PE" sz="1600" b="1">
                <a:latin typeface="+mn-lt"/>
                <a:cs typeface="Arial" pitchFamily="34" charset="0"/>
              </a:defRPr>
            </a:pPr>
            <a:endParaRPr lang="en-US"/>
          </a:p>
        </c:txPr>
        <c:crossAx val="193485056"/>
        <c:crosses val="autoZero"/>
        <c:auto val="1"/>
        <c:lblAlgn val="ctr"/>
        <c:lblOffset val="100"/>
        <c:noMultiLvlLbl val="0"/>
      </c:catAx>
      <c:valAx>
        <c:axId val="193485056"/>
        <c:scaling>
          <c:orientation val="minMax"/>
          <c:max val="900"/>
          <c:min val="5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s-PE" sz="1600" b="1">
                <a:latin typeface="+mn-lt"/>
                <a:cs typeface="Arial" pitchFamily="34" charset="0"/>
              </a:defRPr>
            </a:pPr>
            <a:endParaRPr lang="en-US"/>
          </a:p>
        </c:txPr>
        <c:crossAx val="193483520"/>
        <c:crosses val="autoZero"/>
        <c:crossBetween val="between"/>
        <c:majorUnit val="100"/>
        <c:minorUnit val="100"/>
      </c:valAx>
      <c:spPr>
        <a:noFill/>
        <a:ln w="2936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259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'COEF. DE ELECTRIFICACION'!$D$5</c:f>
              <c:strCache>
                <c:ptCount val="1"/>
                <c:pt idx="0">
                  <c:v>porcentaje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cmpd="sng">
              <a:solidFill>
                <a:prstClr val="black">
                  <a:alpha val="84000"/>
                </a:prstClr>
              </a:solidFill>
            </a:ln>
            <a:effectLst>
              <a:outerShdw blurRad="50800" dist="50800" dir="5400000" algn="ctr" rotWithShape="0">
                <a:srgbClr val="002060"/>
              </a:outerShdw>
            </a:effectLst>
          </c:spPr>
          <c:invertIfNegative val="0"/>
          <c:dLbls>
            <c:dLbl>
              <c:idx val="0"/>
              <c:layout>
                <c:manualLayout>
                  <c:x val="-2.5111309591589997E-4"/>
                  <c:y val="0.12248887028425413"/>
                </c:manualLayout>
              </c:layout>
              <c:tx>
                <c:rich>
                  <a:bodyPr/>
                  <a:lstStyle/>
                  <a:p>
                    <a:r>
                      <a:rPr lang="en-US" b="1" kern="2400" spc="0" baseline="0" dirty="0" smtClean="0">
                        <a:solidFill>
                          <a:schemeClr val="bg1"/>
                        </a:solidFill>
                      </a:rPr>
                      <a:t>33.0</a:t>
                    </a:r>
                    <a:endParaRPr lang="en-US" b="1" kern="2400" spc="0" baseline="0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0862362394542288E-4"/>
                  <c:y val="0.124094594648213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7918723018252946E-4"/>
                  <c:y val="0.137834883425651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2154759516282592E-4"/>
                  <c:y val="0.13153598012919224"/>
                </c:manualLayout>
              </c:layout>
              <c:spPr/>
              <c:txPr>
                <a:bodyPr rot="-5400000" vert="horz"/>
                <a:lstStyle/>
                <a:p>
                  <a:pPr>
                    <a:defRPr lang="es-PE" sz="1400" b="1" kern="5000" spc="7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733955164240886E-3"/>
                  <c:y val="0.12403284555684302"/>
                </c:manualLayout>
              </c:layout>
              <c:spPr/>
              <c:txPr>
                <a:bodyPr rot="-5400000" vert="horz"/>
                <a:lstStyle/>
                <a:p>
                  <a:pPr>
                    <a:defRPr lang="es-PE" sz="1400" b="1" kern="2400" spc="7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0188460055717409E-3"/>
                  <c:y val="0.13428393868935198"/>
                </c:manualLayout>
              </c:layout>
              <c:spPr/>
              <c:txPr>
                <a:bodyPr rot="-5400000" vert="horz"/>
                <a:lstStyle/>
                <a:p>
                  <a:pPr>
                    <a:defRPr lang="es-PE" sz="1400" b="1" kern="2400" spc="7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482148247359698E-3"/>
                  <c:y val="0.128448029584014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6396587753892151E-3"/>
                  <c:y val="0.131597481232244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lang="es-PE" sz="1400" b="1" kern="2400" spc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'COEF. DE ELECTRIFICACION'!$C$6:$C$13</c:f>
              <c:numCache>
                <c:formatCode>General</c:formatCode>
                <c:ptCount val="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2009</c:v>
                </c:pt>
                <c:pt idx="7">
                  <c:v>2010</c:v>
                </c:pt>
              </c:numCache>
            </c:numRef>
          </c:cat>
          <c:val>
            <c:numRef>
              <c:f>'COEF. DE ELECTRIFICACION'!$D$6:$D$13</c:f>
              <c:numCache>
                <c:formatCode>General</c:formatCode>
                <c:ptCount val="8"/>
                <c:pt idx="0">
                  <c:v>33</c:v>
                </c:pt>
                <c:pt idx="1">
                  <c:v>35.6</c:v>
                </c:pt>
                <c:pt idx="2">
                  <c:v>35.300000000000004</c:v>
                </c:pt>
                <c:pt idx="3">
                  <c:v>38.700000000000003</c:v>
                </c:pt>
                <c:pt idx="4">
                  <c:v>38.200000000000003</c:v>
                </c:pt>
                <c:pt idx="5">
                  <c:v>38.9</c:v>
                </c:pt>
                <c:pt idx="6">
                  <c:v>42.3</c:v>
                </c:pt>
                <c:pt idx="7">
                  <c:v>51.6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1"/>
        <c:axId val="57044352"/>
        <c:axId val="57283712"/>
      </c:barChart>
      <c:catAx>
        <c:axId val="57044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s-PE" sz="1400"/>
            </a:pPr>
            <a:endParaRPr lang="en-US"/>
          </a:p>
        </c:txPr>
        <c:crossAx val="57283712"/>
        <c:crosses val="autoZero"/>
        <c:auto val="1"/>
        <c:lblAlgn val="ctr"/>
        <c:lblOffset val="100"/>
        <c:noMultiLvlLbl val="0"/>
      </c:catAx>
      <c:valAx>
        <c:axId val="57283712"/>
        <c:scaling>
          <c:orientation val="minMax"/>
        </c:scaling>
        <c:delete val="1"/>
        <c:axPos val="l"/>
        <c:minorGridlines>
          <c:spPr>
            <a:ln>
              <a:noFill/>
            </a:ln>
          </c:spPr>
        </c:minorGridlines>
        <c:numFmt formatCode="General" sourceLinked="1"/>
        <c:majorTickMark val="none"/>
        <c:minorTickMark val="none"/>
        <c:tickLblPos val="none"/>
        <c:crossAx val="57044352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bg1"/>
      </a:solidFill>
    </a:ln>
    <a:effectLst>
      <a:outerShdw blurRad="50800" dist="50800" dir="5400000" algn="ctr" rotWithShape="0">
        <a:schemeClr val="bg1"/>
      </a:outerShdw>
    </a:effectLst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192129950625737E-2"/>
          <c:y val="4.5528786913108139E-2"/>
          <c:w val="0.9120839623502075"/>
          <c:h val="0.8428873713921515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Agua</c:v>
                </c:pt>
              </c:strCache>
            </c:strRef>
          </c:tx>
          <c:spPr>
            <a:solidFill>
              <a:srgbClr val="1F497D">
                <a:lumMod val="75000"/>
              </a:srgbClr>
            </a:solidFill>
            <a:ln>
              <a:solidFill>
                <a:srgbClr val="002060"/>
              </a:solidFill>
            </a:ln>
            <a:effectLst>
              <a:innerShdw blurRad="114300">
                <a:srgbClr val="002060"/>
              </a:innerShdw>
            </a:effectLst>
            <a:scene3d>
              <a:camera prst="orthographicFront"/>
              <a:lightRig rig="glow" dir="t"/>
            </a:scene3d>
            <a:sp3d prstMaterial="softEdge"/>
          </c:spPr>
          <c:invertIfNegative val="0"/>
          <c:dLbls>
            <c:numFmt formatCode="#,##0.0" sourceLinked="0"/>
            <c:txPr>
              <a:bodyPr rot="-5400000" vert="horz" anchor="ctr" anchorCtr="0"/>
              <a:lstStyle/>
              <a:p>
                <a:pPr>
                  <a:defRPr lang="es-PE" sz="18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Hoja1!$A$2:$A$7</c:f>
              <c:numCache>
                <c:formatCode>General</c:formatCode>
                <c:ptCount val="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</c:numCache>
            </c:numRef>
          </c:cat>
          <c:val>
            <c:numRef>
              <c:f>Hoja1!$B$2:$B$7</c:f>
              <c:numCache>
                <c:formatCode>General</c:formatCode>
                <c:ptCount val="6"/>
                <c:pt idx="0">
                  <c:v>55.1</c:v>
                </c:pt>
                <c:pt idx="1">
                  <c:v>56.9</c:v>
                </c:pt>
                <c:pt idx="2">
                  <c:v>60.5</c:v>
                </c:pt>
                <c:pt idx="3" formatCode="0.0">
                  <c:v>61.8</c:v>
                </c:pt>
                <c:pt idx="4" formatCode="0.0">
                  <c:v>61.9</c:v>
                </c:pt>
                <c:pt idx="5">
                  <c:v>71.400000000000006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overlap val="-100"/>
        <c:axId val="195554688"/>
        <c:axId val="195736704"/>
      </c:barChart>
      <c:catAx>
        <c:axId val="195554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s-PE" sz="1600" b="1">
                <a:latin typeface="+mn-lt"/>
                <a:cs typeface="Arial" pitchFamily="34" charset="0"/>
              </a:defRPr>
            </a:pPr>
            <a:endParaRPr lang="en-US"/>
          </a:p>
        </c:txPr>
        <c:crossAx val="195736704"/>
        <c:crosses val="autoZero"/>
        <c:auto val="1"/>
        <c:lblAlgn val="ctr"/>
        <c:lblOffset val="100"/>
        <c:noMultiLvlLbl val="0"/>
      </c:catAx>
      <c:valAx>
        <c:axId val="195736704"/>
        <c:scaling>
          <c:orientation val="minMax"/>
          <c:max val="75"/>
          <c:min val="5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s-PE" sz="1600" b="1">
                <a:latin typeface="+mn-lt"/>
                <a:cs typeface="Arial" pitchFamily="34" charset="0"/>
              </a:defRPr>
            </a:pPr>
            <a:endParaRPr lang="en-US"/>
          </a:p>
        </c:txPr>
        <c:crossAx val="195554688"/>
        <c:crosses val="autoZero"/>
        <c:crossBetween val="between"/>
        <c:majorUnit val="5"/>
        <c:minorUnit val="5"/>
      </c:valAx>
      <c:spPr>
        <a:noFill/>
        <a:ln w="2936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259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0.32226</cdr:x>
      <cdr:y>0.27085</cdr:y>
    </cdr:from>
    <cdr:to>
      <cdr:x>0.41402</cdr:x>
      <cdr:y>0.55153</cdr:y>
    </cdr:to>
    <cdr:sp macro="" textlink="">
      <cdr:nvSpPr>
        <cdr:cNvPr id="2" name="Curved Down Arrow 1"/>
        <cdr:cNvSpPr/>
      </cdr:nvSpPr>
      <cdr:spPr>
        <a:xfrm xmlns:a="http://schemas.openxmlformats.org/drawingml/2006/main" rot="17018194">
          <a:off x="2187112" y="1746815"/>
          <a:ext cx="1439629" cy="724533"/>
        </a:xfrm>
        <a:prstGeom xmlns:a="http://schemas.openxmlformats.org/drawingml/2006/main" prst="curved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0.30398</cdr:x>
      <cdr:y>0.21342</cdr:y>
    </cdr:from>
    <cdr:to>
      <cdr:x>0.4415</cdr:x>
      <cdr:y>0.31053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2400301" y="1094692"/>
          <a:ext cx="1085850" cy="4980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en-US" sz="1600" b="0" cap="none" spc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2 veces </a:t>
          </a:r>
        </a:p>
      </cdr:txBody>
    </cdr:sp>
  </cdr:relSizeAnchor>
  <cdr:relSizeAnchor xmlns:cdr="http://schemas.openxmlformats.org/drawingml/2006/chartDrawing">
    <cdr:from>
      <cdr:x>0.1339</cdr:x>
      <cdr:y>0.36725</cdr:y>
    </cdr:from>
    <cdr:to>
      <cdr:x>0.27141</cdr:x>
      <cdr:y>0.46436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1057275" y="1883722"/>
          <a:ext cx="1085850" cy="4980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0" cap="none" spc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3 veces </a:t>
          </a:r>
        </a:p>
      </cdr:txBody>
    </cdr:sp>
  </cdr:relSizeAnchor>
  <cdr:relSizeAnchor xmlns:cdr="http://schemas.openxmlformats.org/drawingml/2006/chartDrawing">
    <cdr:from>
      <cdr:x>0.49739</cdr:x>
      <cdr:y>0.13224</cdr:y>
    </cdr:from>
    <cdr:to>
      <cdr:x>0.6349</cdr:x>
      <cdr:y>0.22935</cdr:y>
    </cdr:to>
    <cdr:sp macro="" textlink="">
      <cdr:nvSpPr>
        <cdr:cNvPr id="6" name="Rectangle 5"/>
        <cdr:cNvSpPr/>
      </cdr:nvSpPr>
      <cdr:spPr>
        <a:xfrm xmlns:a="http://schemas.openxmlformats.org/drawingml/2006/main">
          <a:off x="3927475" y="678284"/>
          <a:ext cx="1085850" cy="49807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0" cap="none" spc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2 veces </a:t>
          </a:r>
        </a:p>
      </cdr:txBody>
    </cdr:sp>
  </cdr:relSizeAnchor>
  <cdr:relSizeAnchor xmlns:cdr="http://schemas.openxmlformats.org/drawingml/2006/chartDrawing">
    <cdr:from>
      <cdr:x>0.72334</cdr:x>
      <cdr:y>0.28545</cdr:y>
    </cdr:from>
    <cdr:to>
      <cdr:x>0.81607</cdr:x>
      <cdr:y>0.52789</cdr:y>
    </cdr:to>
    <cdr:sp macro="" textlink="">
      <cdr:nvSpPr>
        <cdr:cNvPr id="7" name="Curved Down Arrow 6"/>
        <cdr:cNvSpPr/>
      </cdr:nvSpPr>
      <cdr:spPr>
        <a:xfrm xmlns:a="http://schemas.openxmlformats.org/drawingml/2006/main" rot="16648253">
          <a:off x="5455995" y="1719788"/>
          <a:ext cx="1243502" cy="732195"/>
        </a:xfrm>
        <a:prstGeom xmlns:a="http://schemas.openxmlformats.org/drawingml/2006/main" prst="curved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0.526</cdr:x>
      <cdr:y>0.189</cdr:y>
    </cdr:from>
    <cdr:to>
      <cdr:x>0.60254</cdr:x>
      <cdr:y>0.53515</cdr:y>
    </cdr:to>
    <cdr:sp macro="" textlink="">
      <cdr:nvSpPr>
        <cdr:cNvPr id="9" name="Curved Down Arrow 8"/>
        <cdr:cNvSpPr/>
      </cdr:nvSpPr>
      <cdr:spPr>
        <a:xfrm xmlns:a="http://schemas.openxmlformats.org/drawingml/2006/main" rot="17075469">
          <a:off x="3567829" y="1554984"/>
          <a:ext cx="1775511" cy="604361"/>
        </a:xfrm>
        <a:prstGeom xmlns:a="http://schemas.openxmlformats.org/drawingml/2006/main" prst="curved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0.71291</cdr:x>
      <cdr:y>0.21371</cdr:y>
    </cdr:from>
    <cdr:to>
      <cdr:x>0.85042</cdr:x>
      <cdr:y>0.31081</cdr:y>
    </cdr:to>
    <cdr:sp macro="" textlink="">
      <cdr:nvSpPr>
        <cdr:cNvPr id="10" name="Rectangle 9"/>
        <cdr:cNvSpPr/>
      </cdr:nvSpPr>
      <cdr:spPr>
        <a:xfrm xmlns:a="http://schemas.openxmlformats.org/drawingml/2006/main">
          <a:off x="5629275" y="1096144"/>
          <a:ext cx="1085850" cy="49807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0" cap="none" spc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2 veces </a:t>
          </a:r>
        </a:p>
      </cdr:txBody>
    </cdr:sp>
  </cdr:relSizeAnchor>
  <cdr:relSizeAnchor xmlns:cdr="http://schemas.openxmlformats.org/drawingml/2006/chartDrawing">
    <cdr:from>
      <cdr:x>0.18054</cdr:x>
      <cdr:y>0.68973</cdr:y>
    </cdr:from>
    <cdr:to>
      <cdr:x>0.24166</cdr:x>
      <cdr:y>0.75941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425576" y="3537795"/>
          <a:ext cx="482600" cy="3573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>
              <a:solidFill>
                <a:schemeClr val="tx1"/>
              </a:solidFill>
            </a:rPr>
            <a:t>4.7</a:t>
          </a:r>
        </a:p>
      </cdr:txBody>
    </cdr:sp>
  </cdr:relSizeAnchor>
  <cdr:relSizeAnchor xmlns:cdr="http://schemas.openxmlformats.org/drawingml/2006/chartDrawing">
    <cdr:from>
      <cdr:x>0.23482</cdr:x>
      <cdr:y>0.45445</cdr:y>
    </cdr:from>
    <cdr:to>
      <cdr:x>0.32673</cdr:x>
      <cdr:y>0.52413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1854192" y="2330971"/>
          <a:ext cx="725769" cy="3574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b="1" dirty="0">
              <a:solidFill>
                <a:schemeClr val="bg1"/>
              </a:solidFill>
            </a:rPr>
            <a:t>14.1</a:t>
          </a:r>
        </a:p>
      </cdr:txBody>
    </cdr:sp>
  </cdr:relSizeAnchor>
  <cdr:relSizeAnchor xmlns:cdr="http://schemas.openxmlformats.org/drawingml/2006/chartDrawing">
    <cdr:from>
      <cdr:x>0.12103</cdr:x>
      <cdr:y>0.88329</cdr:y>
    </cdr:from>
    <cdr:to>
      <cdr:x>0.32207</cdr:x>
      <cdr:y>0.94553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955676" y="4530607"/>
          <a:ext cx="1587500" cy="3192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0">
              <a:solidFill>
                <a:schemeClr val="tx1"/>
              </a:solidFill>
            </a:rPr>
            <a:t>#</a:t>
          </a:r>
          <a:r>
            <a:rPr lang="en-US" sz="1100" b="0" baseline="0">
              <a:solidFill>
                <a:schemeClr val="tx1"/>
              </a:solidFill>
            </a:rPr>
            <a:t> Medicos por cada 10,000 Habitantes</a:t>
          </a:r>
          <a:endParaRPr lang="en-US" sz="1100" b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0.32006</cdr:x>
      <cdr:y>0.88329</cdr:y>
    </cdr:from>
    <cdr:to>
      <cdr:x>0.52111</cdr:x>
      <cdr:y>0.94553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2527300" y="4530607"/>
          <a:ext cx="1587500" cy="3192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0">
              <a:solidFill>
                <a:schemeClr val="tx1"/>
              </a:solidFill>
            </a:rPr>
            <a:t>% de asistencia a secundaria</a:t>
          </a:r>
          <a:r>
            <a:rPr lang="en-US" sz="1100" b="0" baseline="0">
              <a:solidFill>
                <a:schemeClr val="tx1"/>
              </a:solidFill>
            </a:rPr>
            <a:t> 12-16 añios</a:t>
          </a:r>
          <a:endParaRPr lang="en-US" sz="1100" b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0.53398</cdr:x>
      <cdr:y>0.88082</cdr:y>
    </cdr:from>
    <cdr:to>
      <cdr:x>0.70969</cdr:x>
      <cdr:y>0.94305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4216400" y="4517907"/>
          <a:ext cx="1387476" cy="3192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0">
              <a:solidFill>
                <a:schemeClr val="tx1"/>
              </a:solidFill>
            </a:rPr>
            <a:t>% de viviendas con agua y desague</a:t>
          </a:r>
        </a:p>
      </cdr:txBody>
    </cdr:sp>
  </cdr:relSizeAnchor>
  <cdr:relSizeAnchor xmlns:cdr="http://schemas.openxmlformats.org/drawingml/2006/chartDrawing">
    <cdr:from>
      <cdr:x>0.72859</cdr:x>
      <cdr:y>0.88329</cdr:y>
    </cdr:from>
    <cdr:to>
      <cdr:x>0.9043</cdr:x>
      <cdr:y>0.94553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5753100" y="4530607"/>
          <a:ext cx="1387476" cy="3192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0">
              <a:solidFill>
                <a:schemeClr val="tx1"/>
              </a:solidFill>
            </a:rPr>
            <a:t>% de viviendas con electricidad</a:t>
          </a:r>
        </a:p>
      </cdr:txBody>
    </cdr:sp>
  </cdr:relSizeAnchor>
  <cdr:relSizeAnchor xmlns:cdr="http://schemas.openxmlformats.org/drawingml/2006/chartDrawing">
    <cdr:from>
      <cdr:x>0.5187</cdr:x>
      <cdr:y>0.95791</cdr:y>
    </cdr:from>
    <cdr:to>
      <cdr:x>1</cdr:x>
      <cdr:y>1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4095750" y="4913314"/>
          <a:ext cx="3800476" cy="215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0" i="1">
              <a:solidFill>
                <a:schemeClr val="tx1"/>
              </a:solidFill>
            </a:rPr>
            <a:t>Fuente:</a:t>
          </a:r>
          <a:r>
            <a:rPr lang="en-US" sz="1100" b="0" i="1" baseline="0">
              <a:solidFill>
                <a:schemeClr val="tx1"/>
              </a:solidFill>
            </a:rPr>
            <a:t>  Informe Sobre Desarrollo Humano Peru 2009 - PNUD</a:t>
          </a:r>
          <a:endParaRPr lang="en-US" sz="1100" b="0" i="1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0.14821</cdr:x>
      <cdr:y>0.44387</cdr:y>
    </cdr:from>
    <cdr:to>
      <cdr:x>0.22676</cdr:x>
      <cdr:y>0.68361</cdr:y>
    </cdr:to>
    <cdr:sp macro="" textlink="">
      <cdr:nvSpPr>
        <cdr:cNvPr id="18" name="Curved Down Arrow 17"/>
        <cdr:cNvSpPr/>
      </cdr:nvSpPr>
      <cdr:spPr>
        <a:xfrm xmlns:a="http://schemas.openxmlformats.org/drawingml/2006/main" rot="17018194">
          <a:off x="865561" y="2581414"/>
          <a:ext cx="1229668" cy="620233"/>
        </a:xfrm>
        <a:prstGeom xmlns:a="http://schemas.openxmlformats.org/drawingml/2006/main" prst="curved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CE8F95-D26E-4BA9-9FCD-D00023D2D2D8}" type="datetimeFigureOut">
              <a:rPr lang="es-ES" smtClean="0"/>
              <a:pPr/>
              <a:t>23/05/2012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8D644-3085-4910-89EA-8CC07F69D50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9806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9"/>
          <p:cNvSpPr txBox="1">
            <a:spLocks noGrp="1" noChangeArrowheads="1"/>
          </p:cNvSpPr>
          <p:nvPr/>
        </p:nvSpPr>
        <p:spPr bwMode="auto">
          <a:xfrm>
            <a:off x="3886360" y="8686801"/>
            <a:ext cx="2968436" cy="45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70" tIns="43554" rIns="87470" bIns="43554" anchor="b"/>
          <a:lstStyle>
            <a:lvl1pPr eaLnBrk="0" hangingPunct="0">
              <a:tabLst>
                <a:tab pos="752475" algn="l"/>
                <a:tab pos="1504950" algn="l"/>
                <a:tab pos="2257425" algn="l"/>
                <a:tab pos="3009900" algn="l"/>
              </a:tabLs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752475" algn="l"/>
                <a:tab pos="1504950" algn="l"/>
                <a:tab pos="2257425" algn="l"/>
                <a:tab pos="3009900" algn="l"/>
              </a:tabLs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752475" algn="l"/>
                <a:tab pos="1504950" algn="l"/>
                <a:tab pos="2257425" algn="l"/>
                <a:tab pos="3009900" algn="l"/>
              </a:tabLs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752475" algn="l"/>
                <a:tab pos="1504950" algn="l"/>
                <a:tab pos="2257425" algn="l"/>
                <a:tab pos="3009900" algn="l"/>
              </a:tabLs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752475" algn="l"/>
                <a:tab pos="1504950" algn="l"/>
                <a:tab pos="2257425" algn="l"/>
                <a:tab pos="3009900" algn="l"/>
              </a:tabLs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52475" algn="l"/>
                <a:tab pos="1504950" algn="l"/>
                <a:tab pos="2257425" algn="l"/>
                <a:tab pos="3009900" algn="l"/>
              </a:tabLs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52475" algn="l"/>
                <a:tab pos="1504950" algn="l"/>
                <a:tab pos="2257425" algn="l"/>
                <a:tab pos="3009900" algn="l"/>
              </a:tabLs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52475" algn="l"/>
                <a:tab pos="1504950" algn="l"/>
                <a:tab pos="2257425" algn="l"/>
                <a:tab pos="3009900" algn="l"/>
              </a:tabLs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52475" algn="l"/>
                <a:tab pos="1504950" algn="l"/>
                <a:tab pos="2257425" algn="l"/>
                <a:tab pos="3009900" algn="l"/>
              </a:tabLs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ts val="800"/>
              </a:spcBef>
              <a:buClr>
                <a:srgbClr val="000000"/>
              </a:buClr>
              <a:buSzPct val="45000"/>
              <a:buFont typeface="Times New Roman" pitchFamily="18" charset="0"/>
              <a:buNone/>
            </a:pPr>
            <a:fld id="{B5A81D7F-0A79-4A4A-8948-83E98EEDDBEC}" type="slidenum">
              <a:rPr lang="es-ES" sz="1100" b="1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eaLnBrk="1" hangingPunct="1">
                <a:spcBef>
                  <a:spcPts val="800"/>
                </a:spcBef>
                <a:buClr>
                  <a:srgbClr val="000000"/>
                </a:buClr>
                <a:buSzPct val="45000"/>
                <a:buFont typeface="Times New Roman" pitchFamily="18" charset="0"/>
                <a:buNone/>
              </a:pPr>
              <a:t>6</a:t>
            </a:fld>
            <a:endParaRPr lang="es-ES" sz="1100" b="1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6563" name="Text Box 1"/>
          <p:cNvSpPr txBox="1">
            <a:spLocks noChangeArrowheads="1"/>
          </p:cNvSpPr>
          <p:nvPr/>
        </p:nvSpPr>
        <p:spPr bwMode="auto">
          <a:xfrm>
            <a:off x="3886360" y="8686800"/>
            <a:ext cx="2970038" cy="452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70" tIns="43554" rIns="87470" bIns="43554" anchor="b"/>
          <a:lstStyle>
            <a:lvl1pPr eaLnBrk="0" hangingPunct="0"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3625" algn="l"/>
                <a:tab pos="2800350" algn="l"/>
                <a:tab pos="3267075" algn="l"/>
                <a:tab pos="3733800" algn="l"/>
                <a:tab pos="4202113" algn="l"/>
                <a:tab pos="4668838" algn="l"/>
                <a:tab pos="5135563" algn="l"/>
                <a:tab pos="5602288" algn="l"/>
                <a:tab pos="6070600" algn="l"/>
                <a:tab pos="6537325" algn="l"/>
                <a:tab pos="7004050" algn="l"/>
                <a:tab pos="7470775" algn="l"/>
                <a:tab pos="7937500" algn="l"/>
                <a:tab pos="8405813" algn="l"/>
                <a:tab pos="8872538" algn="l"/>
                <a:tab pos="9339263" algn="l"/>
              </a:tabLs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3625" algn="l"/>
                <a:tab pos="2800350" algn="l"/>
                <a:tab pos="3267075" algn="l"/>
                <a:tab pos="3733800" algn="l"/>
                <a:tab pos="4202113" algn="l"/>
                <a:tab pos="4668838" algn="l"/>
                <a:tab pos="5135563" algn="l"/>
                <a:tab pos="5602288" algn="l"/>
                <a:tab pos="6070600" algn="l"/>
                <a:tab pos="6537325" algn="l"/>
                <a:tab pos="7004050" algn="l"/>
                <a:tab pos="7470775" algn="l"/>
                <a:tab pos="7937500" algn="l"/>
                <a:tab pos="8405813" algn="l"/>
                <a:tab pos="8872538" algn="l"/>
                <a:tab pos="9339263" algn="l"/>
              </a:tabLs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3625" algn="l"/>
                <a:tab pos="2800350" algn="l"/>
                <a:tab pos="3267075" algn="l"/>
                <a:tab pos="3733800" algn="l"/>
                <a:tab pos="4202113" algn="l"/>
                <a:tab pos="4668838" algn="l"/>
                <a:tab pos="5135563" algn="l"/>
                <a:tab pos="5602288" algn="l"/>
                <a:tab pos="6070600" algn="l"/>
                <a:tab pos="6537325" algn="l"/>
                <a:tab pos="7004050" algn="l"/>
                <a:tab pos="7470775" algn="l"/>
                <a:tab pos="7937500" algn="l"/>
                <a:tab pos="8405813" algn="l"/>
                <a:tab pos="8872538" algn="l"/>
                <a:tab pos="9339263" algn="l"/>
              </a:tabLs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3625" algn="l"/>
                <a:tab pos="2800350" algn="l"/>
                <a:tab pos="3267075" algn="l"/>
                <a:tab pos="3733800" algn="l"/>
                <a:tab pos="4202113" algn="l"/>
                <a:tab pos="4668838" algn="l"/>
                <a:tab pos="5135563" algn="l"/>
                <a:tab pos="5602288" algn="l"/>
                <a:tab pos="6070600" algn="l"/>
                <a:tab pos="6537325" algn="l"/>
                <a:tab pos="7004050" algn="l"/>
                <a:tab pos="7470775" algn="l"/>
                <a:tab pos="7937500" algn="l"/>
                <a:tab pos="8405813" algn="l"/>
                <a:tab pos="8872538" algn="l"/>
                <a:tab pos="9339263" algn="l"/>
              </a:tabLs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3625" algn="l"/>
                <a:tab pos="2800350" algn="l"/>
                <a:tab pos="3267075" algn="l"/>
                <a:tab pos="3733800" algn="l"/>
                <a:tab pos="4202113" algn="l"/>
                <a:tab pos="4668838" algn="l"/>
                <a:tab pos="5135563" algn="l"/>
                <a:tab pos="5602288" algn="l"/>
                <a:tab pos="6070600" algn="l"/>
                <a:tab pos="6537325" algn="l"/>
                <a:tab pos="7004050" algn="l"/>
                <a:tab pos="7470775" algn="l"/>
                <a:tab pos="7937500" algn="l"/>
                <a:tab pos="8405813" algn="l"/>
                <a:tab pos="8872538" algn="l"/>
                <a:tab pos="9339263" algn="l"/>
              </a:tabLs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3625" algn="l"/>
                <a:tab pos="2800350" algn="l"/>
                <a:tab pos="3267075" algn="l"/>
                <a:tab pos="3733800" algn="l"/>
                <a:tab pos="4202113" algn="l"/>
                <a:tab pos="4668838" algn="l"/>
                <a:tab pos="5135563" algn="l"/>
                <a:tab pos="5602288" algn="l"/>
                <a:tab pos="6070600" algn="l"/>
                <a:tab pos="6537325" algn="l"/>
                <a:tab pos="7004050" algn="l"/>
                <a:tab pos="7470775" algn="l"/>
                <a:tab pos="7937500" algn="l"/>
                <a:tab pos="8405813" algn="l"/>
                <a:tab pos="8872538" algn="l"/>
                <a:tab pos="9339263" algn="l"/>
              </a:tabLs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3625" algn="l"/>
                <a:tab pos="2800350" algn="l"/>
                <a:tab pos="3267075" algn="l"/>
                <a:tab pos="3733800" algn="l"/>
                <a:tab pos="4202113" algn="l"/>
                <a:tab pos="4668838" algn="l"/>
                <a:tab pos="5135563" algn="l"/>
                <a:tab pos="5602288" algn="l"/>
                <a:tab pos="6070600" algn="l"/>
                <a:tab pos="6537325" algn="l"/>
                <a:tab pos="7004050" algn="l"/>
                <a:tab pos="7470775" algn="l"/>
                <a:tab pos="7937500" algn="l"/>
                <a:tab pos="8405813" algn="l"/>
                <a:tab pos="8872538" algn="l"/>
                <a:tab pos="9339263" algn="l"/>
              </a:tabLs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3625" algn="l"/>
                <a:tab pos="2800350" algn="l"/>
                <a:tab pos="3267075" algn="l"/>
                <a:tab pos="3733800" algn="l"/>
                <a:tab pos="4202113" algn="l"/>
                <a:tab pos="4668838" algn="l"/>
                <a:tab pos="5135563" algn="l"/>
                <a:tab pos="5602288" algn="l"/>
                <a:tab pos="6070600" algn="l"/>
                <a:tab pos="6537325" algn="l"/>
                <a:tab pos="7004050" algn="l"/>
                <a:tab pos="7470775" algn="l"/>
                <a:tab pos="7937500" algn="l"/>
                <a:tab pos="8405813" algn="l"/>
                <a:tab pos="8872538" algn="l"/>
                <a:tab pos="9339263" algn="l"/>
              </a:tabLs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3625" algn="l"/>
                <a:tab pos="2800350" algn="l"/>
                <a:tab pos="3267075" algn="l"/>
                <a:tab pos="3733800" algn="l"/>
                <a:tab pos="4202113" algn="l"/>
                <a:tab pos="4668838" algn="l"/>
                <a:tab pos="5135563" algn="l"/>
                <a:tab pos="5602288" algn="l"/>
                <a:tab pos="6070600" algn="l"/>
                <a:tab pos="6537325" algn="l"/>
                <a:tab pos="7004050" algn="l"/>
                <a:tab pos="7470775" algn="l"/>
                <a:tab pos="7937500" algn="l"/>
                <a:tab pos="8405813" algn="l"/>
                <a:tab pos="8872538" algn="l"/>
                <a:tab pos="9339263" algn="l"/>
              </a:tabLs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143C0BD2-2B9C-4AAE-939C-6777C20B1D10}" type="slidenum">
              <a:rPr lang="es-ES" sz="1100" b="1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eaLnBrk="1" hangingPunct="1"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6</a:t>
            </a:fld>
            <a:endParaRPr lang="es-ES" sz="1100" b="1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6564" name="Text Box 2"/>
          <p:cNvSpPr txBox="1">
            <a:spLocks noChangeArrowheads="1"/>
          </p:cNvSpPr>
          <p:nvPr/>
        </p:nvSpPr>
        <p:spPr bwMode="auto">
          <a:xfrm>
            <a:off x="3886360" y="8686801"/>
            <a:ext cx="2971640" cy="45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70" tIns="43554" rIns="87470" bIns="43554" anchor="b"/>
          <a:lstStyle>
            <a:lvl1pPr eaLnBrk="0" hangingPunct="0"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3625" algn="l"/>
                <a:tab pos="2800350" algn="l"/>
                <a:tab pos="3267075" algn="l"/>
                <a:tab pos="3733800" algn="l"/>
                <a:tab pos="4202113" algn="l"/>
                <a:tab pos="4668838" algn="l"/>
                <a:tab pos="5135563" algn="l"/>
                <a:tab pos="5602288" algn="l"/>
                <a:tab pos="6070600" algn="l"/>
                <a:tab pos="6537325" algn="l"/>
                <a:tab pos="7004050" algn="l"/>
                <a:tab pos="7470775" algn="l"/>
                <a:tab pos="7937500" algn="l"/>
                <a:tab pos="8405813" algn="l"/>
                <a:tab pos="8872538" algn="l"/>
                <a:tab pos="9339263" algn="l"/>
              </a:tabLs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3625" algn="l"/>
                <a:tab pos="2800350" algn="l"/>
                <a:tab pos="3267075" algn="l"/>
                <a:tab pos="3733800" algn="l"/>
                <a:tab pos="4202113" algn="l"/>
                <a:tab pos="4668838" algn="l"/>
                <a:tab pos="5135563" algn="l"/>
                <a:tab pos="5602288" algn="l"/>
                <a:tab pos="6070600" algn="l"/>
                <a:tab pos="6537325" algn="l"/>
                <a:tab pos="7004050" algn="l"/>
                <a:tab pos="7470775" algn="l"/>
                <a:tab pos="7937500" algn="l"/>
                <a:tab pos="8405813" algn="l"/>
                <a:tab pos="8872538" algn="l"/>
                <a:tab pos="9339263" algn="l"/>
              </a:tabLs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3625" algn="l"/>
                <a:tab pos="2800350" algn="l"/>
                <a:tab pos="3267075" algn="l"/>
                <a:tab pos="3733800" algn="l"/>
                <a:tab pos="4202113" algn="l"/>
                <a:tab pos="4668838" algn="l"/>
                <a:tab pos="5135563" algn="l"/>
                <a:tab pos="5602288" algn="l"/>
                <a:tab pos="6070600" algn="l"/>
                <a:tab pos="6537325" algn="l"/>
                <a:tab pos="7004050" algn="l"/>
                <a:tab pos="7470775" algn="l"/>
                <a:tab pos="7937500" algn="l"/>
                <a:tab pos="8405813" algn="l"/>
                <a:tab pos="8872538" algn="l"/>
                <a:tab pos="9339263" algn="l"/>
              </a:tabLs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3625" algn="l"/>
                <a:tab pos="2800350" algn="l"/>
                <a:tab pos="3267075" algn="l"/>
                <a:tab pos="3733800" algn="l"/>
                <a:tab pos="4202113" algn="l"/>
                <a:tab pos="4668838" algn="l"/>
                <a:tab pos="5135563" algn="l"/>
                <a:tab pos="5602288" algn="l"/>
                <a:tab pos="6070600" algn="l"/>
                <a:tab pos="6537325" algn="l"/>
                <a:tab pos="7004050" algn="l"/>
                <a:tab pos="7470775" algn="l"/>
                <a:tab pos="7937500" algn="l"/>
                <a:tab pos="8405813" algn="l"/>
                <a:tab pos="8872538" algn="l"/>
                <a:tab pos="9339263" algn="l"/>
              </a:tabLs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3625" algn="l"/>
                <a:tab pos="2800350" algn="l"/>
                <a:tab pos="3267075" algn="l"/>
                <a:tab pos="3733800" algn="l"/>
                <a:tab pos="4202113" algn="l"/>
                <a:tab pos="4668838" algn="l"/>
                <a:tab pos="5135563" algn="l"/>
                <a:tab pos="5602288" algn="l"/>
                <a:tab pos="6070600" algn="l"/>
                <a:tab pos="6537325" algn="l"/>
                <a:tab pos="7004050" algn="l"/>
                <a:tab pos="7470775" algn="l"/>
                <a:tab pos="7937500" algn="l"/>
                <a:tab pos="8405813" algn="l"/>
                <a:tab pos="8872538" algn="l"/>
                <a:tab pos="9339263" algn="l"/>
              </a:tabLs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3625" algn="l"/>
                <a:tab pos="2800350" algn="l"/>
                <a:tab pos="3267075" algn="l"/>
                <a:tab pos="3733800" algn="l"/>
                <a:tab pos="4202113" algn="l"/>
                <a:tab pos="4668838" algn="l"/>
                <a:tab pos="5135563" algn="l"/>
                <a:tab pos="5602288" algn="l"/>
                <a:tab pos="6070600" algn="l"/>
                <a:tab pos="6537325" algn="l"/>
                <a:tab pos="7004050" algn="l"/>
                <a:tab pos="7470775" algn="l"/>
                <a:tab pos="7937500" algn="l"/>
                <a:tab pos="8405813" algn="l"/>
                <a:tab pos="8872538" algn="l"/>
                <a:tab pos="9339263" algn="l"/>
              </a:tabLs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3625" algn="l"/>
                <a:tab pos="2800350" algn="l"/>
                <a:tab pos="3267075" algn="l"/>
                <a:tab pos="3733800" algn="l"/>
                <a:tab pos="4202113" algn="l"/>
                <a:tab pos="4668838" algn="l"/>
                <a:tab pos="5135563" algn="l"/>
                <a:tab pos="5602288" algn="l"/>
                <a:tab pos="6070600" algn="l"/>
                <a:tab pos="6537325" algn="l"/>
                <a:tab pos="7004050" algn="l"/>
                <a:tab pos="7470775" algn="l"/>
                <a:tab pos="7937500" algn="l"/>
                <a:tab pos="8405813" algn="l"/>
                <a:tab pos="8872538" algn="l"/>
                <a:tab pos="9339263" algn="l"/>
              </a:tabLs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3625" algn="l"/>
                <a:tab pos="2800350" algn="l"/>
                <a:tab pos="3267075" algn="l"/>
                <a:tab pos="3733800" algn="l"/>
                <a:tab pos="4202113" algn="l"/>
                <a:tab pos="4668838" algn="l"/>
                <a:tab pos="5135563" algn="l"/>
                <a:tab pos="5602288" algn="l"/>
                <a:tab pos="6070600" algn="l"/>
                <a:tab pos="6537325" algn="l"/>
                <a:tab pos="7004050" algn="l"/>
                <a:tab pos="7470775" algn="l"/>
                <a:tab pos="7937500" algn="l"/>
                <a:tab pos="8405813" algn="l"/>
                <a:tab pos="8872538" algn="l"/>
                <a:tab pos="9339263" algn="l"/>
              </a:tabLs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3625" algn="l"/>
                <a:tab pos="2800350" algn="l"/>
                <a:tab pos="3267075" algn="l"/>
                <a:tab pos="3733800" algn="l"/>
                <a:tab pos="4202113" algn="l"/>
                <a:tab pos="4668838" algn="l"/>
                <a:tab pos="5135563" algn="l"/>
                <a:tab pos="5602288" algn="l"/>
                <a:tab pos="6070600" algn="l"/>
                <a:tab pos="6537325" algn="l"/>
                <a:tab pos="7004050" algn="l"/>
                <a:tab pos="7470775" algn="l"/>
                <a:tab pos="7937500" algn="l"/>
                <a:tab pos="8405813" algn="l"/>
                <a:tab pos="8872538" algn="l"/>
                <a:tab pos="9339263" algn="l"/>
              </a:tabLs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AACC6A53-9B67-4E51-96A7-3B0BC0A730A2}" type="slidenum">
              <a:rPr lang="es-ES" sz="1100" b="1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eaLnBrk="1" hangingPunct="1"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6</a:t>
            </a:fld>
            <a:endParaRPr lang="es-ES" sz="1100" b="1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6565" name="Text Box 3"/>
          <p:cNvSpPr txBox="1">
            <a:spLocks noChangeArrowheads="1"/>
          </p:cNvSpPr>
          <p:nvPr/>
        </p:nvSpPr>
        <p:spPr bwMode="auto">
          <a:xfrm>
            <a:off x="733699" y="686536"/>
            <a:ext cx="5398612" cy="342973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>
              <a:ea typeface="宋体" pitchFamily="2" charset="-122"/>
            </a:endParaRPr>
          </a:p>
        </p:txBody>
      </p:sp>
      <p:sp>
        <p:nvSpPr>
          <p:cNvPr id="66566" name="Rectangle 4"/>
          <p:cNvSpPr>
            <a:spLocks noGrp="1" noChangeArrowheads="1"/>
          </p:cNvSpPr>
          <p:nvPr>
            <p:ph type="body"/>
          </p:nvPr>
        </p:nvSpPr>
        <p:spPr>
          <a:xfrm>
            <a:off x="688844" y="4344136"/>
            <a:ext cx="5480313" cy="4111859"/>
          </a:xfrm>
          <a:noFill/>
        </p:spPr>
        <p:txBody>
          <a:bodyPr wrap="none" lIns="87470" tIns="43554" rIns="87470" bIns="43554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9"/>
          <p:cNvSpPr txBox="1">
            <a:spLocks noGrp="1" noChangeArrowheads="1"/>
          </p:cNvSpPr>
          <p:nvPr/>
        </p:nvSpPr>
        <p:spPr bwMode="auto">
          <a:xfrm>
            <a:off x="3886360" y="8686801"/>
            <a:ext cx="2968436" cy="45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470" tIns="43554" rIns="87470" bIns="43554" anchor="b"/>
          <a:lstStyle>
            <a:lvl1pPr eaLnBrk="0" hangingPunct="0">
              <a:tabLst>
                <a:tab pos="752475" algn="l"/>
                <a:tab pos="1504950" algn="l"/>
                <a:tab pos="2257425" algn="l"/>
                <a:tab pos="3009900" algn="l"/>
              </a:tabLs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752475" algn="l"/>
                <a:tab pos="1504950" algn="l"/>
                <a:tab pos="2257425" algn="l"/>
                <a:tab pos="3009900" algn="l"/>
              </a:tabLs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752475" algn="l"/>
                <a:tab pos="1504950" algn="l"/>
                <a:tab pos="2257425" algn="l"/>
                <a:tab pos="3009900" algn="l"/>
              </a:tabLs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752475" algn="l"/>
                <a:tab pos="1504950" algn="l"/>
                <a:tab pos="2257425" algn="l"/>
                <a:tab pos="3009900" algn="l"/>
              </a:tabLs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752475" algn="l"/>
                <a:tab pos="1504950" algn="l"/>
                <a:tab pos="2257425" algn="l"/>
                <a:tab pos="3009900" algn="l"/>
              </a:tabLs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52475" algn="l"/>
                <a:tab pos="1504950" algn="l"/>
                <a:tab pos="2257425" algn="l"/>
                <a:tab pos="3009900" algn="l"/>
              </a:tabLs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52475" algn="l"/>
                <a:tab pos="1504950" algn="l"/>
                <a:tab pos="2257425" algn="l"/>
                <a:tab pos="3009900" algn="l"/>
              </a:tabLs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52475" algn="l"/>
                <a:tab pos="1504950" algn="l"/>
                <a:tab pos="2257425" algn="l"/>
                <a:tab pos="3009900" algn="l"/>
              </a:tabLs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52475" algn="l"/>
                <a:tab pos="1504950" algn="l"/>
                <a:tab pos="2257425" algn="l"/>
                <a:tab pos="3009900" algn="l"/>
              </a:tabLs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ts val="800"/>
              </a:spcBef>
              <a:buClr>
                <a:srgbClr val="000000"/>
              </a:buClr>
              <a:buSzPct val="45000"/>
              <a:buFont typeface="Times New Roman" pitchFamily="18" charset="0"/>
              <a:buNone/>
            </a:pPr>
            <a:fld id="{17A4AB91-9DA1-4EEA-8E53-4CF2EBBA83F7}" type="slidenum">
              <a:rPr lang="es-ES" sz="1100" b="1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eaLnBrk="1" hangingPunct="1">
                <a:spcBef>
                  <a:spcPts val="800"/>
                </a:spcBef>
                <a:buClr>
                  <a:srgbClr val="000000"/>
                </a:buClr>
                <a:buSzPct val="45000"/>
                <a:buFont typeface="Times New Roman" pitchFamily="18" charset="0"/>
                <a:buNone/>
              </a:pPr>
              <a:t>7</a:t>
            </a:fld>
            <a:endParaRPr lang="es-ES" sz="1100" b="1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7587" name="Text Box 1"/>
          <p:cNvSpPr txBox="1">
            <a:spLocks noChangeArrowheads="1"/>
          </p:cNvSpPr>
          <p:nvPr/>
        </p:nvSpPr>
        <p:spPr bwMode="auto">
          <a:xfrm>
            <a:off x="3886360" y="8686800"/>
            <a:ext cx="2970038" cy="452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470" tIns="43554" rIns="87470" bIns="43554" anchor="b"/>
          <a:lstStyle>
            <a:lvl1pPr eaLnBrk="0" hangingPunct="0"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3625" algn="l"/>
                <a:tab pos="2800350" algn="l"/>
                <a:tab pos="3267075" algn="l"/>
                <a:tab pos="3733800" algn="l"/>
                <a:tab pos="4202113" algn="l"/>
                <a:tab pos="4668838" algn="l"/>
                <a:tab pos="5135563" algn="l"/>
                <a:tab pos="5602288" algn="l"/>
                <a:tab pos="6070600" algn="l"/>
                <a:tab pos="6537325" algn="l"/>
                <a:tab pos="7004050" algn="l"/>
                <a:tab pos="7470775" algn="l"/>
                <a:tab pos="7937500" algn="l"/>
                <a:tab pos="8405813" algn="l"/>
                <a:tab pos="8872538" algn="l"/>
                <a:tab pos="9339263" algn="l"/>
              </a:tabLs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3625" algn="l"/>
                <a:tab pos="2800350" algn="l"/>
                <a:tab pos="3267075" algn="l"/>
                <a:tab pos="3733800" algn="l"/>
                <a:tab pos="4202113" algn="l"/>
                <a:tab pos="4668838" algn="l"/>
                <a:tab pos="5135563" algn="l"/>
                <a:tab pos="5602288" algn="l"/>
                <a:tab pos="6070600" algn="l"/>
                <a:tab pos="6537325" algn="l"/>
                <a:tab pos="7004050" algn="l"/>
                <a:tab pos="7470775" algn="l"/>
                <a:tab pos="7937500" algn="l"/>
                <a:tab pos="8405813" algn="l"/>
                <a:tab pos="8872538" algn="l"/>
                <a:tab pos="9339263" algn="l"/>
              </a:tabLs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3625" algn="l"/>
                <a:tab pos="2800350" algn="l"/>
                <a:tab pos="3267075" algn="l"/>
                <a:tab pos="3733800" algn="l"/>
                <a:tab pos="4202113" algn="l"/>
                <a:tab pos="4668838" algn="l"/>
                <a:tab pos="5135563" algn="l"/>
                <a:tab pos="5602288" algn="l"/>
                <a:tab pos="6070600" algn="l"/>
                <a:tab pos="6537325" algn="l"/>
                <a:tab pos="7004050" algn="l"/>
                <a:tab pos="7470775" algn="l"/>
                <a:tab pos="7937500" algn="l"/>
                <a:tab pos="8405813" algn="l"/>
                <a:tab pos="8872538" algn="l"/>
                <a:tab pos="9339263" algn="l"/>
              </a:tabLs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3625" algn="l"/>
                <a:tab pos="2800350" algn="l"/>
                <a:tab pos="3267075" algn="l"/>
                <a:tab pos="3733800" algn="l"/>
                <a:tab pos="4202113" algn="l"/>
                <a:tab pos="4668838" algn="l"/>
                <a:tab pos="5135563" algn="l"/>
                <a:tab pos="5602288" algn="l"/>
                <a:tab pos="6070600" algn="l"/>
                <a:tab pos="6537325" algn="l"/>
                <a:tab pos="7004050" algn="l"/>
                <a:tab pos="7470775" algn="l"/>
                <a:tab pos="7937500" algn="l"/>
                <a:tab pos="8405813" algn="l"/>
                <a:tab pos="8872538" algn="l"/>
                <a:tab pos="9339263" algn="l"/>
              </a:tabLs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3625" algn="l"/>
                <a:tab pos="2800350" algn="l"/>
                <a:tab pos="3267075" algn="l"/>
                <a:tab pos="3733800" algn="l"/>
                <a:tab pos="4202113" algn="l"/>
                <a:tab pos="4668838" algn="l"/>
                <a:tab pos="5135563" algn="l"/>
                <a:tab pos="5602288" algn="l"/>
                <a:tab pos="6070600" algn="l"/>
                <a:tab pos="6537325" algn="l"/>
                <a:tab pos="7004050" algn="l"/>
                <a:tab pos="7470775" algn="l"/>
                <a:tab pos="7937500" algn="l"/>
                <a:tab pos="8405813" algn="l"/>
                <a:tab pos="8872538" algn="l"/>
                <a:tab pos="9339263" algn="l"/>
              </a:tabLs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3625" algn="l"/>
                <a:tab pos="2800350" algn="l"/>
                <a:tab pos="3267075" algn="l"/>
                <a:tab pos="3733800" algn="l"/>
                <a:tab pos="4202113" algn="l"/>
                <a:tab pos="4668838" algn="l"/>
                <a:tab pos="5135563" algn="l"/>
                <a:tab pos="5602288" algn="l"/>
                <a:tab pos="6070600" algn="l"/>
                <a:tab pos="6537325" algn="l"/>
                <a:tab pos="7004050" algn="l"/>
                <a:tab pos="7470775" algn="l"/>
                <a:tab pos="7937500" algn="l"/>
                <a:tab pos="8405813" algn="l"/>
                <a:tab pos="8872538" algn="l"/>
                <a:tab pos="9339263" algn="l"/>
              </a:tabLs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3625" algn="l"/>
                <a:tab pos="2800350" algn="l"/>
                <a:tab pos="3267075" algn="l"/>
                <a:tab pos="3733800" algn="l"/>
                <a:tab pos="4202113" algn="l"/>
                <a:tab pos="4668838" algn="l"/>
                <a:tab pos="5135563" algn="l"/>
                <a:tab pos="5602288" algn="l"/>
                <a:tab pos="6070600" algn="l"/>
                <a:tab pos="6537325" algn="l"/>
                <a:tab pos="7004050" algn="l"/>
                <a:tab pos="7470775" algn="l"/>
                <a:tab pos="7937500" algn="l"/>
                <a:tab pos="8405813" algn="l"/>
                <a:tab pos="8872538" algn="l"/>
                <a:tab pos="9339263" algn="l"/>
              </a:tabLs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3625" algn="l"/>
                <a:tab pos="2800350" algn="l"/>
                <a:tab pos="3267075" algn="l"/>
                <a:tab pos="3733800" algn="l"/>
                <a:tab pos="4202113" algn="l"/>
                <a:tab pos="4668838" algn="l"/>
                <a:tab pos="5135563" algn="l"/>
                <a:tab pos="5602288" algn="l"/>
                <a:tab pos="6070600" algn="l"/>
                <a:tab pos="6537325" algn="l"/>
                <a:tab pos="7004050" algn="l"/>
                <a:tab pos="7470775" algn="l"/>
                <a:tab pos="7937500" algn="l"/>
                <a:tab pos="8405813" algn="l"/>
                <a:tab pos="8872538" algn="l"/>
                <a:tab pos="9339263" algn="l"/>
              </a:tabLs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3625" algn="l"/>
                <a:tab pos="2800350" algn="l"/>
                <a:tab pos="3267075" algn="l"/>
                <a:tab pos="3733800" algn="l"/>
                <a:tab pos="4202113" algn="l"/>
                <a:tab pos="4668838" algn="l"/>
                <a:tab pos="5135563" algn="l"/>
                <a:tab pos="5602288" algn="l"/>
                <a:tab pos="6070600" algn="l"/>
                <a:tab pos="6537325" algn="l"/>
                <a:tab pos="7004050" algn="l"/>
                <a:tab pos="7470775" algn="l"/>
                <a:tab pos="7937500" algn="l"/>
                <a:tab pos="8405813" algn="l"/>
                <a:tab pos="8872538" algn="l"/>
                <a:tab pos="9339263" algn="l"/>
              </a:tabLs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CBFF61E6-0015-482A-AD79-04BA1F703C6A}" type="slidenum">
              <a:rPr lang="es-ES" sz="1100" b="1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eaLnBrk="1" hangingPunct="1"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7</a:t>
            </a:fld>
            <a:endParaRPr lang="es-ES" sz="1100" b="1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7588" name="Text Box 2"/>
          <p:cNvSpPr txBox="1">
            <a:spLocks noChangeArrowheads="1"/>
          </p:cNvSpPr>
          <p:nvPr/>
        </p:nvSpPr>
        <p:spPr bwMode="auto">
          <a:xfrm>
            <a:off x="3886360" y="8686801"/>
            <a:ext cx="2971640" cy="45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470" tIns="43554" rIns="87470" bIns="43554" anchor="b"/>
          <a:lstStyle>
            <a:lvl1pPr eaLnBrk="0" hangingPunct="0"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3625" algn="l"/>
                <a:tab pos="2800350" algn="l"/>
                <a:tab pos="3267075" algn="l"/>
                <a:tab pos="3733800" algn="l"/>
                <a:tab pos="4202113" algn="l"/>
                <a:tab pos="4668838" algn="l"/>
                <a:tab pos="5135563" algn="l"/>
                <a:tab pos="5602288" algn="l"/>
                <a:tab pos="6070600" algn="l"/>
                <a:tab pos="6537325" algn="l"/>
                <a:tab pos="7004050" algn="l"/>
                <a:tab pos="7470775" algn="l"/>
                <a:tab pos="7937500" algn="l"/>
                <a:tab pos="8405813" algn="l"/>
                <a:tab pos="8872538" algn="l"/>
                <a:tab pos="9339263" algn="l"/>
              </a:tabLs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3625" algn="l"/>
                <a:tab pos="2800350" algn="l"/>
                <a:tab pos="3267075" algn="l"/>
                <a:tab pos="3733800" algn="l"/>
                <a:tab pos="4202113" algn="l"/>
                <a:tab pos="4668838" algn="l"/>
                <a:tab pos="5135563" algn="l"/>
                <a:tab pos="5602288" algn="l"/>
                <a:tab pos="6070600" algn="l"/>
                <a:tab pos="6537325" algn="l"/>
                <a:tab pos="7004050" algn="l"/>
                <a:tab pos="7470775" algn="l"/>
                <a:tab pos="7937500" algn="l"/>
                <a:tab pos="8405813" algn="l"/>
                <a:tab pos="8872538" algn="l"/>
                <a:tab pos="9339263" algn="l"/>
              </a:tabLs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3625" algn="l"/>
                <a:tab pos="2800350" algn="l"/>
                <a:tab pos="3267075" algn="l"/>
                <a:tab pos="3733800" algn="l"/>
                <a:tab pos="4202113" algn="l"/>
                <a:tab pos="4668838" algn="l"/>
                <a:tab pos="5135563" algn="l"/>
                <a:tab pos="5602288" algn="l"/>
                <a:tab pos="6070600" algn="l"/>
                <a:tab pos="6537325" algn="l"/>
                <a:tab pos="7004050" algn="l"/>
                <a:tab pos="7470775" algn="l"/>
                <a:tab pos="7937500" algn="l"/>
                <a:tab pos="8405813" algn="l"/>
                <a:tab pos="8872538" algn="l"/>
                <a:tab pos="9339263" algn="l"/>
              </a:tabLs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3625" algn="l"/>
                <a:tab pos="2800350" algn="l"/>
                <a:tab pos="3267075" algn="l"/>
                <a:tab pos="3733800" algn="l"/>
                <a:tab pos="4202113" algn="l"/>
                <a:tab pos="4668838" algn="l"/>
                <a:tab pos="5135563" algn="l"/>
                <a:tab pos="5602288" algn="l"/>
                <a:tab pos="6070600" algn="l"/>
                <a:tab pos="6537325" algn="l"/>
                <a:tab pos="7004050" algn="l"/>
                <a:tab pos="7470775" algn="l"/>
                <a:tab pos="7937500" algn="l"/>
                <a:tab pos="8405813" algn="l"/>
                <a:tab pos="8872538" algn="l"/>
                <a:tab pos="9339263" algn="l"/>
              </a:tabLs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3625" algn="l"/>
                <a:tab pos="2800350" algn="l"/>
                <a:tab pos="3267075" algn="l"/>
                <a:tab pos="3733800" algn="l"/>
                <a:tab pos="4202113" algn="l"/>
                <a:tab pos="4668838" algn="l"/>
                <a:tab pos="5135563" algn="l"/>
                <a:tab pos="5602288" algn="l"/>
                <a:tab pos="6070600" algn="l"/>
                <a:tab pos="6537325" algn="l"/>
                <a:tab pos="7004050" algn="l"/>
                <a:tab pos="7470775" algn="l"/>
                <a:tab pos="7937500" algn="l"/>
                <a:tab pos="8405813" algn="l"/>
                <a:tab pos="8872538" algn="l"/>
                <a:tab pos="9339263" algn="l"/>
              </a:tabLs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3625" algn="l"/>
                <a:tab pos="2800350" algn="l"/>
                <a:tab pos="3267075" algn="l"/>
                <a:tab pos="3733800" algn="l"/>
                <a:tab pos="4202113" algn="l"/>
                <a:tab pos="4668838" algn="l"/>
                <a:tab pos="5135563" algn="l"/>
                <a:tab pos="5602288" algn="l"/>
                <a:tab pos="6070600" algn="l"/>
                <a:tab pos="6537325" algn="l"/>
                <a:tab pos="7004050" algn="l"/>
                <a:tab pos="7470775" algn="l"/>
                <a:tab pos="7937500" algn="l"/>
                <a:tab pos="8405813" algn="l"/>
                <a:tab pos="8872538" algn="l"/>
                <a:tab pos="9339263" algn="l"/>
              </a:tabLs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3625" algn="l"/>
                <a:tab pos="2800350" algn="l"/>
                <a:tab pos="3267075" algn="l"/>
                <a:tab pos="3733800" algn="l"/>
                <a:tab pos="4202113" algn="l"/>
                <a:tab pos="4668838" algn="l"/>
                <a:tab pos="5135563" algn="l"/>
                <a:tab pos="5602288" algn="l"/>
                <a:tab pos="6070600" algn="l"/>
                <a:tab pos="6537325" algn="l"/>
                <a:tab pos="7004050" algn="l"/>
                <a:tab pos="7470775" algn="l"/>
                <a:tab pos="7937500" algn="l"/>
                <a:tab pos="8405813" algn="l"/>
                <a:tab pos="8872538" algn="l"/>
                <a:tab pos="9339263" algn="l"/>
              </a:tabLs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3625" algn="l"/>
                <a:tab pos="2800350" algn="l"/>
                <a:tab pos="3267075" algn="l"/>
                <a:tab pos="3733800" algn="l"/>
                <a:tab pos="4202113" algn="l"/>
                <a:tab pos="4668838" algn="l"/>
                <a:tab pos="5135563" algn="l"/>
                <a:tab pos="5602288" algn="l"/>
                <a:tab pos="6070600" algn="l"/>
                <a:tab pos="6537325" algn="l"/>
                <a:tab pos="7004050" algn="l"/>
                <a:tab pos="7470775" algn="l"/>
                <a:tab pos="7937500" algn="l"/>
                <a:tab pos="8405813" algn="l"/>
                <a:tab pos="8872538" algn="l"/>
                <a:tab pos="9339263" algn="l"/>
              </a:tabLs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3625" algn="l"/>
                <a:tab pos="2800350" algn="l"/>
                <a:tab pos="3267075" algn="l"/>
                <a:tab pos="3733800" algn="l"/>
                <a:tab pos="4202113" algn="l"/>
                <a:tab pos="4668838" algn="l"/>
                <a:tab pos="5135563" algn="l"/>
                <a:tab pos="5602288" algn="l"/>
                <a:tab pos="6070600" algn="l"/>
                <a:tab pos="6537325" algn="l"/>
                <a:tab pos="7004050" algn="l"/>
                <a:tab pos="7470775" algn="l"/>
                <a:tab pos="7937500" algn="l"/>
                <a:tab pos="8405813" algn="l"/>
                <a:tab pos="8872538" algn="l"/>
                <a:tab pos="9339263" algn="l"/>
              </a:tabLs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D5B34EB4-5550-4CEA-BE4F-0C0CB67C929F}" type="slidenum">
              <a:rPr lang="es-ES" sz="1100" b="1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eaLnBrk="1" hangingPunct="1"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7</a:t>
            </a:fld>
            <a:endParaRPr lang="es-ES" sz="1100" b="1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7589" name="Text Box 3"/>
          <p:cNvSpPr txBox="1">
            <a:spLocks noChangeArrowheads="1"/>
          </p:cNvSpPr>
          <p:nvPr/>
        </p:nvSpPr>
        <p:spPr bwMode="auto">
          <a:xfrm>
            <a:off x="733699" y="686536"/>
            <a:ext cx="5398612" cy="342973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>
              <a:solidFill>
                <a:schemeClr val="tx1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7590" name="Rectangle 4"/>
          <p:cNvSpPr>
            <a:spLocks noGrp="1" noChangeArrowheads="1"/>
          </p:cNvSpPr>
          <p:nvPr>
            <p:ph type="body"/>
          </p:nvPr>
        </p:nvSpPr>
        <p:spPr>
          <a:xfrm>
            <a:off x="688844" y="4344136"/>
            <a:ext cx="5480313" cy="411185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470" tIns="43554" rIns="87470" bIns="43554" anchor="ctr"/>
          <a:lstStyle/>
          <a:p>
            <a:pPr>
              <a:spcBef>
                <a:spcPct val="0"/>
              </a:spcBef>
            </a:pPr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640" y="4344135"/>
            <a:ext cx="5486720" cy="4114800"/>
          </a:xfrm>
          <a:noFill/>
        </p:spPr>
        <p:txBody>
          <a:bodyPr lIns="87938" tIns="43969" rIns="87938" bIns="43969"/>
          <a:lstStyle/>
          <a:p>
            <a:pPr defTabSz="877888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7EDF5F6-1759-493D-AF64-BE78A4CF4212}" type="slidenum">
              <a:rPr lang="en-US" smtClean="0">
                <a:latin typeface="Arial" charset="0"/>
              </a:rPr>
              <a:pPr/>
              <a:t>26</a:t>
            </a:fld>
            <a:endParaRPr lang="en-US" smtClean="0">
              <a:latin typeface="Arial" charset="0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BF8931-4A9B-4F64-AC46-A72D232CEE8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64020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BF8931-4A9B-4F64-AC46-A72D232CEE8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8838450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48413" y="646113"/>
            <a:ext cx="2066925" cy="2714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875" y="646113"/>
            <a:ext cx="6053138" cy="2714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BF8931-4A9B-4F64-AC46-A72D232CEE8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3038166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PE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F8931-4A9B-4F64-AC46-A72D232CEE8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18075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D2E0D-0D36-4DCA-A338-B48B1F35A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74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BF8931-4A9B-4F64-AC46-A72D232CEE8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13843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BF8931-4A9B-4F64-AC46-A72D232CEE8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3925404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6088" y="1600200"/>
            <a:ext cx="3908425" cy="1760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6913" y="1600200"/>
            <a:ext cx="3908425" cy="1760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BF8931-4A9B-4F64-AC46-A72D232CEE8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9698722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BF8931-4A9B-4F64-AC46-A72D232CEE8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1886738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BF8931-4A9B-4F64-AC46-A72D232CEE8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4031547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BF8931-4A9B-4F64-AC46-A72D232CEE8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81492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BF8931-4A9B-4F64-AC46-A72D232CEE8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986014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BF8931-4A9B-4F64-AC46-A72D232CEE8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8304698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0" descr="Logo Conga Small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68300"/>
            <a:ext cx="16827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42875" y="646113"/>
            <a:ext cx="5751513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2024" tIns="82800" rIns="198000" bIns="828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600200"/>
            <a:ext cx="7969250" cy="176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2024" tIns="82800" rIns="198000" bIns="828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08963" y="6453188"/>
            <a:ext cx="49847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C8BF8931-4A9B-4F64-AC46-A72D232CEE8F}" type="slidenum">
              <a:rPr lang="es-ES" smtClean="0"/>
              <a:pPr/>
              <a:t>‹#›</a:t>
            </a:fld>
            <a:endParaRPr lang="es-ES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5024"/>
            <a:ext cx="9144000" cy="9631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9pPr>
    </p:titleStyle>
    <p:bodyStyle>
      <a:lvl1pPr marL="234950" indent="-234950" algn="l" rtl="0" eaLnBrk="1" fontAlgn="base" hangingPunct="1">
        <a:spcBef>
          <a:spcPct val="20000"/>
        </a:spcBef>
        <a:spcAft>
          <a:spcPct val="0"/>
        </a:spcAft>
        <a:buChar char="•"/>
        <a:defRPr b="1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00009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009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00009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ga.pe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laguaprimero.blogspot.com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7" Type="http://schemas.openxmlformats.org/officeDocument/2006/relationships/image" Target="../media/image25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ga.pe/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laguaprimero.blogspot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Foto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74" b="2695"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7" y="620713"/>
            <a:ext cx="4035747" cy="1295400"/>
          </a:xfrm>
        </p:spPr>
        <p:txBody>
          <a:bodyPr/>
          <a:lstStyle/>
          <a:p>
            <a:pPr algn="r" eaLnBrk="1" hangingPunct="1"/>
            <a:r>
              <a:rPr lang="es-PE" sz="2800" b="1" dirty="0" smtClean="0">
                <a:solidFill>
                  <a:schemeClr val="tx1"/>
                </a:solidFill>
              </a:rPr>
              <a:t/>
            </a:r>
            <a:br>
              <a:rPr lang="es-PE" sz="2800" b="1" dirty="0" smtClean="0">
                <a:solidFill>
                  <a:schemeClr val="tx1"/>
                </a:solidFill>
              </a:rPr>
            </a:br>
            <a:r>
              <a:rPr lang="es-PE" sz="2800" b="1" dirty="0" smtClean="0">
                <a:solidFill>
                  <a:schemeClr val="tx1"/>
                </a:solidFill>
              </a:rPr>
              <a:t>EL AGUA PRIMERO</a:t>
            </a:r>
            <a:br>
              <a:rPr lang="es-PE" sz="2800" b="1" dirty="0" smtClean="0">
                <a:solidFill>
                  <a:schemeClr val="tx1"/>
                </a:solidFill>
              </a:rPr>
            </a:br>
            <a:r>
              <a:rPr lang="es-PE" sz="2800" b="1" dirty="0" smtClean="0">
                <a:solidFill>
                  <a:schemeClr val="tx1"/>
                </a:solidFill>
              </a:rPr>
              <a:t>LA MINA DESPUÉS</a:t>
            </a:r>
            <a:br>
              <a:rPr lang="es-PE" sz="2800" b="1" dirty="0" smtClean="0">
                <a:solidFill>
                  <a:schemeClr val="tx1"/>
                </a:solidFill>
              </a:rPr>
            </a:br>
            <a:r>
              <a:rPr lang="es-PE" sz="1600" b="1" dirty="0" smtClean="0">
                <a:solidFill>
                  <a:schemeClr val="tx1"/>
                </a:solidFill>
              </a:rPr>
              <a:t>PROYECTO CONGA / YANACOCHA</a:t>
            </a:r>
            <a:r>
              <a:rPr lang="es-ES" sz="2800" b="1" dirty="0" smtClean="0">
                <a:solidFill>
                  <a:schemeClr val="tx1"/>
                </a:solidFill>
              </a:rPr>
              <a:t/>
            </a:r>
            <a:br>
              <a:rPr lang="es-ES" sz="2800" b="1" dirty="0" smtClean="0">
                <a:solidFill>
                  <a:schemeClr val="tx1"/>
                </a:solidFill>
              </a:rPr>
            </a:br>
            <a:endParaRPr lang="es-ES" sz="2800" b="1" dirty="0" smtClean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5373216"/>
            <a:ext cx="947784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/>
              </a:rPr>
              <a:t>www.conga.pe</a:t>
            </a:r>
            <a:endParaRPr lang="en-US" sz="2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s-PE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4"/>
              </a:rPr>
              <a:t>http://elaguaprimero.blogspot.com</a:t>
            </a:r>
            <a:endParaRPr lang="es-PE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02193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22 Conector recto de flecha"/>
          <p:cNvCxnSpPr/>
          <p:nvPr/>
        </p:nvCxnSpPr>
        <p:spPr>
          <a:xfrm>
            <a:off x="1571604" y="2143116"/>
            <a:ext cx="7072362" cy="2214578"/>
          </a:xfrm>
          <a:prstGeom prst="straightConnector1">
            <a:avLst/>
          </a:prstGeom>
          <a:ln w="38100">
            <a:solidFill>
              <a:srgbClr val="00B0F0"/>
            </a:solidFill>
            <a:tailEnd type="stealth" w="lg" len="lg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3790650"/>
              </p:ext>
            </p:extLst>
          </p:nvPr>
        </p:nvGraphicFramePr>
        <p:xfrm>
          <a:off x="395536" y="2348880"/>
          <a:ext cx="8176992" cy="4131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2231" name="12 Rectángulo"/>
          <p:cNvSpPr>
            <a:spLocks noChangeArrowheads="1"/>
          </p:cNvSpPr>
          <p:nvPr/>
        </p:nvSpPr>
        <p:spPr bwMode="auto">
          <a:xfrm>
            <a:off x="-36512" y="6608385"/>
            <a:ext cx="79375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PE" sz="1200" b="1" dirty="0">
                <a:solidFill>
                  <a:schemeClr val="tx2"/>
                </a:solidFill>
                <a:latin typeface="Calibri" pitchFamily="34" charset="0"/>
              </a:rPr>
              <a:t>Fuente: INEI - </a:t>
            </a:r>
            <a:r>
              <a:rPr lang="es-PE" sz="1200" b="1" dirty="0" smtClean="0">
                <a:solidFill>
                  <a:schemeClr val="tx2"/>
                </a:solidFill>
                <a:latin typeface="Calibri" pitchFamily="34" charset="0"/>
              </a:rPr>
              <a:t>Encuesta Nacional de Hogares (ENAHO), 2001 – 2009.</a:t>
            </a:r>
            <a:endParaRPr lang="es-PE" sz="12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86324"/>
            <a:ext cx="7672936" cy="8224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4449" tIns="41483" rIns="84449" bIns="41483">
            <a:spAutoFit/>
          </a:bodyPr>
          <a:lstStyle/>
          <a:p>
            <a:pPr algn="ctr" defTabSz="854075" eaLnBrk="0" hangingPunct="0"/>
            <a:r>
              <a:rPr lang="en-US" sz="2400" b="1" dirty="0">
                <a:solidFill>
                  <a:schemeClr val="accent6"/>
                </a:solidFill>
                <a:latin typeface="+mj-lt"/>
                <a:cs typeface="Arial" pitchFamily="34" charset="0"/>
              </a:rPr>
              <a:t>Cajamarca: </a:t>
            </a:r>
            <a:r>
              <a:rPr lang="en-US" sz="2400" b="1" dirty="0" smtClean="0">
                <a:solidFill>
                  <a:schemeClr val="accent6"/>
                </a:solidFill>
                <a:latin typeface="+mj-lt"/>
                <a:cs typeface="Arial" pitchFamily="34" charset="0"/>
              </a:rPr>
              <a:t>% de </a:t>
            </a:r>
            <a:r>
              <a:rPr lang="en-US" sz="2400" b="1" dirty="0" err="1" smtClean="0">
                <a:solidFill>
                  <a:schemeClr val="accent6"/>
                </a:solidFill>
                <a:latin typeface="+mj-lt"/>
                <a:cs typeface="Arial" pitchFamily="34" charset="0"/>
              </a:rPr>
              <a:t>Población</a:t>
            </a:r>
            <a:r>
              <a:rPr lang="en-US" sz="2400" b="1" dirty="0" smtClean="0">
                <a:solidFill>
                  <a:schemeClr val="accent6"/>
                </a:solidFill>
                <a:latin typeface="+mj-lt"/>
                <a:cs typeface="Arial" pitchFamily="34" charset="0"/>
              </a:rPr>
              <a:t> en </a:t>
            </a:r>
            <a:r>
              <a:rPr lang="en-US" sz="2400" b="1" dirty="0" err="1" smtClean="0">
                <a:solidFill>
                  <a:schemeClr val="accent6"/>
                </a:solidFill>
                <a:latin typeface="+mj-lt"/>
                <a:cs typeface="Arial" pitchFamily="34" charset="0"/>
              </a:rPr>
              <a:t>Situación</a:t>
            </a:r>
            <a:endParaRPr lang="en-US" sz="2400" b="1" dirty="0" smtClean="0">
              <a:solidFill>
                <a:schemeClr val="accent6"/>
              </a:solidFill>
              <a:latin typeface="+mj-lt"/>
              <a:cs typeface="Arial" pitchFamily="34" charset="0"/>
            </a:endParaRPr>
          </a:p>
          <a:p>
            <a:pPr algn="ctr" defTabSz="854075" eaLnBrk="0" hangingPunct="0"/>
            <a:r>
              <a:rPr lang="en-US" sz="2400" b="1" dirty="0" smtClean="0">
                <a:solidFill>
                  <a:schemeClr val="accent6"/>
                </a:solidFill>
                <a:latin typeface="+mj-lt"/>
                <a:cs typeface="Arial" pitchFamily="34" charset="0"/>
              </a:rPr>
              <a:t> de </a:t>
            </a:r>
            <a:r>
              <a:rPr lang="en-US" sz="2400" b="1" dirty="0" err="1" smtClean="0">
                <a:solidFill>
                  <a:schemeClr val="accent6"/>
                </a:solidFill>
                <a:latin typeface="+mj-lt"/>
                <a:cs typeface="Arial" pitchFamily="34" charset="0"/>
              </a:rPr>
              <a:t>Pobreza</a:t>
            </a:r>
            <a:r>
              <a:rPr lang="en-US" sz="2400" b="1" dirty="0" smtClean="0">
                <a:solidFill>
                  <a:schemeClr val="accent6"/>
                </a:solidFill>
                <a:latin typeface="+mj-lt"/>
                <a:cs typeface="Arial" pitchFamily="34" charset="0"/>
              </a:rPr>
              <a:t> 2001 – 2010</a:t>
            </a:r>
            <a:endParaRPr lang="en-US" sz="2400" b="1" dirty="0">
              <a:solidFill>
                <a:schemeClr val="accent6"/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031875"/>
            <a:ext cx="914400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2782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RVereau\Documents\Conga\Gestión de las Comunicaciones\Presentaciones\CONGA (Exposiciones Stakeholders)\Otras PPT\Departamentos_Pobreza_2009_2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1340768"/>
            <a:ext cx="7029976" cy="496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0" y="1031875"/>
            <a:ext cx="914400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1 Título"/>
          <p:cNvSpPr txBox="1">
            <a:spLocks/>
          </p:cNvSpPr>
          <p:nvPr/>
        </p:nvSpPr>
        <p:spPr>
          <a:xfrm>
            <a:off x="35496" y="267792"/>
            <a:ext cx="7328061" cy="5364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lvl="0"/>
            <a:r>
              <a:rPr lang="es-PE" sz="2400" dirty="0" smtClean="0">
                <a:solidFill>
                  <a:schemeClr val="accent6"/>
                </a:solidFill>
                <a:latin typeface="Arial (Body)"/>
              </a:rPr>
              <a:t>Cajamarca ha mejorado en el ranking</a:t>
            </a:r>
          </a:p>
          <a:p>
            <a:endParaRPr lang="es-PE" sz="2400" dirty="0">
              <a:solidFill>
                <a:schemeClr val="accent6"/>
              </a:solidFill>
              <a:latin typeface="Arial (Body)"/>
            </a:endParaRPr>
          </a:p>
        </p:txBody>
      </p:sp>
    </p:spTree>
    <p:extLst>
      <p:ext uri="{BB962C8B-B14F-4D97-AF65-F5344CB8AC3E}">
        <p14:creationId xmlns:p14="http://schemas.microsoft.com/office/powerpoint/2010/main" val="36497012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2 Rectángulo"/>
          <p:cNvSpPr>
            <a:spLocks noChangeArrowheads="1"/>
          </p:cNvSpPr>
          <p:nvPr/>
        </p:nvSpPr>
        <p:spPr bwMode="auto">
          <a:xfrm>
            <a:off x="-50160" y="6680393"/>
            <a:ext cx="75803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PE" sz="1200" b="1" dirty="0">
                <a:latin typeface="Calibri" pitchFamily="34" charset="0"/>
              </a:rPr>
              <a:t>Fuente: INEI - Encuesta Demográfica y de Salud </a:t>
            </a:r>
            <a:r>
              <a:rPr lang="es-PE" sz="1200" b="1" dirty="0" smtClean="0">
                <a:latin typeface="Calibri" pitchFamily="34" charset="0"/>
              </a:rPr>
              <a:t>Familiar (ENDES) 1996 – 2009 </a:t>
            </a:r>
            <a:endParaRPr lang="es-PE" sz="1200" b="1" dirty="0">
              <a:latin typeface="Calibri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5496" y="86280"/>
            <a:ext cx="5904656" cy="82244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chemeClr val="accent6"/>
                </a:solidFill>
                <a:latin typeface="Arial (Body)"/>
                <a:ea typeface="+mj-ea"/>
                <a:cs typeface="+mj-cs"/>
              </a:rPr>
              <a:t>Mortalidad</a:t>
            </a:r>
            <a:r>
              <a:rPr lang="en-US" sz="2400" b="1" dirty="0">
                <a:solidFill>
                  <a:schemeClr val="accent6"/>
                </a:solidFill>
                <a:latin typeface="Arial (Body)"/>
                <a:ea typeface="+mj-ea"/>
                <a:cs typeface="+mj-cs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Arial (Body)"/>
                <a:ea typeface="+mj-ea"/>
                <a:cs typeface="+mj-cs"/>
              </a:rPr>
              <a:t>Infantil</a:t>
            </a:r>
            <a:r>
              <a:rPr lang="en-US" sz="2400" b="1" dirty="0">
                <a:solidFill>
                  <a:schemeClr val="accent6"/>
                </a:solidFill>
                <a:latin typeface="Arial (Body)"/>
                <a:ea typeface="+mj-ea"/>
                <a:cs typeface="+mj-cs"/>
              </a:rPr>
              <a:t>, 1996 – 2009 (</a:t>
            </a:r>
            <a:r>
              <a:rPr lang="en-US" sz="2400" b="1" dirty="0" err="1">
                <a:solidFill>
                  <a:schemeClr val="accent6"/>
                </a:solidFill>
                <a:latin typeface="Arial (Body)"/>
                <a:ea typeface="+mj-ea"/>
                <a:cs typeface="+mj-cs"/>
              </a:rPr>
              <a:t>fallecido</a:t>
            </a:r>
            <a:r>
              <a:rPr lang="en-US" sz="2400" b="1" dirty="0">
                <a:solidFill>
                  <a:schemeClr val="accent6"/>
                </a:solidFill>
                <a:latin typeface="Arial (Body)"/>
                <a:ea typeface="+mj-ea"/>
                <a:cs typeface="+mj-cs"/>
              </a:rPr>
              <a:t> &lt; 1 </a:t>
            </a:r>
            <a:r>
              <a:rPr lang="en-US" sz="2400" b="1" dirty="0" err="1">
                <a:solidFill>
                  <a:schemeClr val="accent6"/>
                </a:solidFill>
                <a:latin typeface="Arial (Body)"/>
                <a:ea typeface="+mj-ea"/>
                <a:cs typeface="+mj-cs"/>
              </a:rPr>
              <a:t>año</a:t>
            </a:r>
            <a:r>
              <a:rPr lang="en-US" sz="2400" b="1" dirty="0">
                <a:solidFill>
                  <a:schemeClr val="accent6"/>
                </a:solidFill>
                <a:latin typeface="Arial (Body)"/>
                <a:ea typeface="+mj-ea"/>
                <a:cs typeface="+mj-cs"/>
              </a:rPr>
              <a:t>/1,000 </a:t>
            </a:r>
            <a:r>
              <a:rPr lang="en-US" sz="2400" b="1" dirty="0" err="1">
                <a:solidFill>
                  <a:schemeClr val="accent6"/>
                </a:solidFill>
                <a:latin typeface="Arial (Body)"/>
                <a:ea typeface="+mj-ea"/>
                <a:cs typeface="+mj-cs"/>
              </a:rPr>
              <a:t>nacidos</a:t>
            </a:r>
            <a:r>
              <a:rPr lang="en-US" sz="2400" b="1" dirty="0">
                <a:solidFill>
                  <a:schemeClr val="accent6"/>
                </a:solidFill>
                <a:latin typeface="Arial (Body)"/>
                <a:ea typeface="+mj-ea"/>
                <a:cs typeface="+mj-cs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Arial (Body)"/>
                <a:ea typeface="+mj-ea"/>
                <a:cs typeface="+mj-cs"/>
              </a:rPr>
              <a:t>vivos</a:t>
            </a:r>
            <a:r>
              <a:rPr lang="en-US" sz="2400" b="1" dirty="0">
                <a:solidFill>
                  <a:schemeClr val="accent6"/>
                </a:solidFill>
                <a:latin typeface="Arial (Body)"/>
                <a:ea typeface="+mj-ea"/>
                <a:cs typeface="+mj-cs"/>
              </a:rPr>
              <a:t>)</a:t>
            </a:r>
          </a:p>
        </p:txBody>
      </p:sp>
      <p:graphicFrame>
        <p:nvGraphicFramePr>
          <p:cNvPr id="9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756309"/>
              </p:ext>
            </p:extLst>
          </p:nvPr>
        </p:nvGraphicFramePr>
        <p:xfrm>
          <a:off x="611560" y="1916832"/>
          <a:ext cx="7992888" cy="4138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0" y="1031875"/>
            <a:ext cx="914400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5608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2 Rectángulo"/>
          <p:cNvSpPr>
            <a:spLocks noChangeArrowheads="1"/>
          </p:cNvSpPr>
          <p:nvPr/>
        </p:nvSpPr>
        <p:spPr bwMode="auto">
          <a:xfrm>
            <a:off x="-56008" y="6680393"/>
            <a:ext cx="75803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PE" sz="1200" b="1" dirty="0">
                <a:latin typeface="Calibri" pitchFamily="34" charset="0"/>
              </a:rPr>
              <a:t>Fuente: INEI - Encuesta Demográfica y de Salud </a:t>
            </a:r>
            <a:r>
              <a:rPr lang="es-PE" sz="1200" b="1" dirty="0" smtClean="0">
                <a:latin typeface="Calibri" pitchFamily="34" charset="0"/>
              </a:rPr>
              <a:t>Familiar (ENDES) 2000 – 2009 </a:t>
            </a:r>
            <a:endParaRPr lang="es-PE" sz="1200" b="1" dirty="0">
              <a:latin typeface="Calibri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-36512" y="86280"/>
            <a:ext cx="6267164" cy="82244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chemeClr val="accent6"/>
                </a:solidFill>
                <a:latin typeface="Arial (Body)"/>
                <a:ea typeface="+mj-ea"/>
                <a:cs typeface="+mj-cs"/>
              </a:rPr>
              <a:t>Tasa</a:t>
            </a:r>
            <a:r>
              <a:rPr lang="en-US" sz="2400" b="1" dirty="0">
                <a:solidFill>
                  <a:schemeClr val="accent6"/>
                </a:solidFill>
                <a:latin typeface="Arial (Body)"/>
                <a:ea typeface="+mj-ea"/>
                <a:cs typeface="+mj-cs"/>
              </a:rPr>
              <a:t> de </a:t>
            </a:r>
            <a:r>
              <a:rPr lang="en-US" sz="2400" b="1" dirty="0" err="1">
                <a:solidFill>
                  <a:schemeClr val="accent6"/>
                </a:solidFill>
                <a:latin typeface="Arial (Body)"/>
                <a:ea typeface="+mj-ea"/>
                <a:cs typeface="+mj-cs"/>
              </a:rPr>
              <a:t>Desnutrición</a:t>
            </a:r>
            <a:r>
              <a:rPr lang="en-US" sz="2400" b="1" dirty="0">
                <a:solidFill>
                  <a:schemeClr val="accent6"/>
                </a:solidFill>
                <a:latin typeface="Arial (Body)"/>
                <a:ea typeface="+mj-ea"/>
                <a:cs typeface="+mj-cs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Arial (Body)"/>
                <a:ea typeface="+mj-ea"/>
                <a:cs typeface="+mj-cs"/>
              </a:rPr>
              <a:t>Crónica</a:t>
            </a:r>
            <a:r>
              <a:rPr lang="en-US" sz="2400" b="1" dirty="0">
                <a:solidFill>
                  <a:schemeClr val="accent6"/>
                </a:solidFill>
                <a:latin typeface="Arial (Body)"/>
                <a:ea typeface="+mj-ea"/>
                <a:cs typeface="+mj-cs"/>
              </a:rPr>
              <a:t> de la </a:t>
            </a:r>
            <a:r>
              <a:rPr lang="en-US" sz="2400" b="1" dirty="0" err="1">
                <a:solidFill>
                  <a:schemeClr val="accent6"/>
                </a:solidFill>
                <a:latin typeface="Arial (Body)"/>
                <a:ea typeface="+mj-ea"/>
                <a:cs typeface="+mj-cs"/>
              </a:rPr>
              <a:t>Niñez</a:t>
            </a:r>
            <a:r>
              <a:rPr lang="en-US" sz="2400" b="1" dirty="0">
                <a:solidFill>
                  <a:schemeClr val="accent6"/>
                </a:solidFill>
                <a:latin typeface="Arial (Body)"/>
                <a:ea typeface="+mj-ea"/>
                <a:cs typeface="+mj-cs"/>
              </a:rPr>
              <a:t> (&lt; 5 </a:t>
            </a:r>
            <a:r>
              <a:rPr lang="en-US" sz="2400" b="1" dirty="0" err="1">
                <a:solidFill>
                  <a:schemeClr val="accent6"/>
                </a:solidFill>
                <a:latin typeface="Arial (Body)"/>
                <a:ea typeface="+mj-ea"/>
                <a:cs typeface="+mj-cs"/>
              </a:rPr>
              <a:t>años</a:t>
            </a:r>
            <a:r>
              <a:rPr lang="en-US" sz="2400" b="1" dirty="0">
                <a:solidFill>
                  <a:schemeClr val="accent6"/>
                </a:solidFill>
                <a:latin typeface="Arial (Body)"/>
                <a:ea typeface="+mj-ea"/>
                <a:cs typeface="+mj-cs"/>
              </a:rPr>
              <a:t>) 2000 – 2009</a:t>
            </a:r>
          </a:p>
        </p:txBody>
      </p:sp>
      <p:graphicFrame>
        <p:nvGraphicFramePr>
          <p:cNvPr id="10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7378964"/>
              </p:ext>
            </p:extLst>
          </p:nvPr>
        </p:nvGraphicFramePr>
        <p:xfrm>
          <a:off x="593394" y="2060848"/>
          <a:ext cx="7957212" cy="4070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0" y="1031875"/>
            <a:ext cx="914400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1751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878354"/>
              </p:ext>
            </p:extLst>
          </p:nvPr>
        </p:nvGraphicFramePr>
        <p:xfrm>
          <a:off x="1217834" y="1340768"/>
          <a:ext cx="6810550" cy="180020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026949"/>
                <a:gridCol w="1540483"/>
                <a:gridCol w="1459404"/>
                <a:gridCol w="1783714"/>
              </a:tblGrid>
              <a:tr h="24329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PE" sz="1400" b="1" u="none" strike="noStrike" dirty="0">
                          <a:solidFill>
                            <a:schemeClr val="bg1"/>
                          </a:solidFill>
                        </a:rPr>
                        <a:t>DEPARTAMENTO DE CAJAMARCA</a:t>
                      </a:r>
                      <a:endParaRPr lang="es-PE" sz="14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26816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/>
                        <a:t>Indicador</a:t>
                      </a:r>
                      <a:endParaRPr lang="es-PE" sz="14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/>
                        <a:t>Unidad Medida</a:t>
                      </a:r>
                      <a:endParaRPr lang="es-PE" sz="14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 smtClean="0"/>
                        <a:t>Periodo</a:t>
                      </a:r>
                      <a:endParaRPr lang="es-PE" sz="14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 smtClean="0"/>
                        <a:t>Años de vida</a:t>
                      </a:r>
                      <a:endParaRPr lang="es-PE" sz="14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868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/>
                        <a:t>Esperanza de vida al </a:t>
                      </a:r>
                      <a:endParaRPr lang="es-PE" sz="1400" u="none" strike="noStrike" dirty="0" smtClean="0"/>
                    </a:p>
                    <a:p>
                      <a:pPr algn="ctr" fontAlgn="ctr"/>
                      <a:r>
                        <a:rPr lang="es-PE" sz="1400" u="none" strike="noStrike" dirty="0" smtClean="0"/>
                        <a:t>nacer (Ambos sexos)</a:t>
                      </a:r>
                      <a:endParaRPr lang="es-PE" sz="14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/>
                        <a:t>Años</a:t>
                      </a:r>
                      <a:endParaRPr lang="es-PE" sz="1400" b="0" i="0" u="none" strike="noStrike" dirty="0">
                        <a:latin typeface="Arial Narrow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/>
                        <a:t>1995-2000</a:t>
                      </a:r>
                      <a:endParaRPr lang="es-PE" sz="1400" b="0" i="0" u="none" strike="noStrike" dirty="0">
                        <a:latin typeface="Arial Narrow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/>
                        <a:t>68.4</a:t>
                      </a:r>
                      <a:endParaRPr lang="es-PE" sz="1400" b="0" i="0" u="none" strike="noStrike">
                        <a:latin typeface="Arial Narrow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627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/>
                        <a:t>2000-2005</a:t>
                      </a:r>
                      <a:endParaRPr lang="es-PE" sz="1400" b="0" i="0" u="none" strike="noStrike" dirty="0">
                        <a:latin typeface="Arial Narrow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/>
                        <a:t>70.7</a:t>
                      </a:r>
                      <a:endParaRPr lang="es-PE" sz="1400" b="0" i="0" u="none" strike="noStrike">
                        <a:latin typeface="Arial Narrow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1094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/>
                        <a:t>2005-2010</a:t>
                      </a:r>
                      <a:endParaRPr lang="es-PE" sz="1400" b="0" i="0" u="none" strike="noStrike" dirty="0">
                        <a:latin typeface="Arial Narrow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/>
                        <a:t>71.9</a:t>
                      </a:r>
                      <a:endParaRPr lang="es-PE" sz="1400" b="0" i="0" u="none" strike="noStrike">
                        <a:latin typeface="Arial Narrow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0167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/>
                        <a:t>2010-2015</a:t>
                      </a:r>
                      <a:endParaRPr lang="es-PE" sz="1400" b="0" i="0" u="none" strike="noStrike" dirty="0">
                        <a:latin typeface="Arial Narrow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400" u="none" strike="noStrike" dirty="0"/>
                        <a:t>72.9</a:t>
                      </a:r>
                      <a:endParaRPr lang="es-PE" sz="1400" b="0" i="0" u="none" strike="noStrike" dirty="0">
                        <a:latin typeface="Arial Narrow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2517"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PE" sz="1200" u="none" strike="noStrike" dirty="0"/>
                        <a:t>Fuente: INEI - Estimaciones y proyecciones de población total por </a:t>
                      </a:r>
                      <a:r>
                        <a:rPr lang="es-PE" sz="1200" u="none" strike="noStrike" dirty="0" smtClean="0"/>
                        <a:t>años </a:t>
                      </a:r>
                      <a:r>
                        <a:rPr lang="es-PE" sz="1200" u="none" strike="noStrike" dirty="0"/>
                        <a:t>Setiembre </a:t>
                      </a:r>
                      <a:r>
                        <a:rPr lang="es-PE" sz="1200" u="none" strike="noStrike" dirty="0" smtClean="0"/>
                        <a:t>2010</a:t>
                      </a:r>
                      <a:endParaRPr lang="es-PE" sz="12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251520" y="404664"/>
            <a:ext cx="4508050" cy="453108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6"/>
                </a:solidFill>
                <a:latin typeface="Arial (Body)"/>
                <a:ea typeface="+mj-ea"/>
                <a:cs typeface="+mj-cs"/>
              </a:defRPr>
            </a:lvl1pPr>
          </a:lstStyle>
          <a:p>
            <a:r>
              <a:rPr lang="es-ES_tradnl" dirty="0"/>
              <a:t>Esperanza de vida al nacer</a:t>
            </a:r>
            <a:endParaRPr lang="es-PE" dirty="0"/>
          </a:p>
        </p:txBody>
      </p:sp>
      <p:sp>
        <p:nvSpPr>
          <p:cNvPr id="7" name="6 Rectángulo"/>
          <p:cNvSpPr/>
          <p:nvPr/>
        </p:nvSpPr>
        <p:spPr>
          <a:xfrm rot="10800000" flipV="1">
            <a:off x="3318495" y="3723595"/>
            <a:ext cx="28821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dirty="0" smtClean="0">
                <a:solidFill>
                  <a:schemeClr val="tx2"/>
                </a:solidFill>
              </a:rPr>
              <a:t>Cajamarca 1995 - 2015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dirty="0">
                <a:solidFill>
                  <a:schemeClr val="bg1"/>
                </a:solidFill>
              </a:rPr>
              <a:t>2015</a:t>
            </a:r>
            <a:endParaRPr lang="es-PE" dirty="0">
              <a:solidFill>
                <a:schemeClr val="bg1"/>
              </a:solidFill>
            </a:endParaRPr>
          </a:p>
        </p:txBody>
      </p:sp>
      <p:sp>
        <p:nvSpPr>
          <p:cNvPr id="8" name="7 Elipse"/>
          <p:cNvSpPr/>
          <p:nvPr/>
        </p:nvSpPr>
        <p:spPr>
          <a:xfrm>
            <a:off x="7308304" y="4869160"/>
            <a:ext cx="1563425" cy="419117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392549" y="4940218"/>
            <a:ext cx="13949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b="1" dirty="0" smtClean="0">
                <a:solidFill>
                  <a:schemeClr val="bg1"/>
                </a:solidFill>
              </a:rPr>
              <a:t>Nacional 74.1 años</a:t>
            </a:r>
            <a:endParaRPr lang="es-PE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1216768"/>
              </p:ext>
            </p:extLst>
          </p:nvPr>
        </p:nvGraphicFramePr>
        <p:xfrm>
          <a:off x="1280058" y="3455749"/>
          <a:ext cx="6263766" cy="2826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12 Rectángulo"/>
          <p:cNvSpPr>
            <a:spLocks noChangeArrowheads="1"/>
          </p:cNvSpPr>
          <p:nvPr/>
        </p:nvSpPr>
        <p:spPr bwMode="auto">
          <a:xfrm>
            <a:off x="-36512" y="6676625"/>
            <a:ext cx="75803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PE" sz="1200" b="1" dirty="0">
                <a:latin typeface="Calibri" pitchFamily="34" charset="0"/>
              </a:rPr>
              <a:t>Fuente: INEI </a:t>
            </a:r>
            <a:r>
              <a:rPr lang="es-PE" sz="1200" b="1" dirty="0" smtClean="0">
                <a:latin typeface="Calibri" pitchFamily="34" charset="0"/>
              </a:rPr>
              <a:t>– Estimaciones y proyecciones de población total por años – Setiembre 2010 </a:t>
            </a:r>
            <a:endParaRPr lang="es-PE" sz="1200" b="1" dirty="0">
              <a:latin typeface="Calibri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031875"/>
            <a:ext cx="914400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5627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2 Rectángulo"/>
          <p:cNvSpPr>
            <a:spLocks noChangeArrowheads="1"/>
          </p:cNvSpPr>
          <p:nvPr/>
        </p:nvSpPr>
        <p:spPr bwMode="auto">
          <a:xfrm>
            <a:off x="-66805" y="6649329"/>
            <a:ext cx="79375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PE" sz="1200" b="1" dirty="0">
                <a:latin typeface="Calibri" pitchFamily="34" charset="0"/>
              </a:rPr>
              <a:t>Fuente: INEI - </a:t>
            </a:r>
            <a:r>
              <a:rPr lang="es-PE" sz="1200" b="1" dirty="0" smtClean="0">
                <a:latin typeface="Calibri" pitchFamily="34" charset="0"/>
              </a:rPr>
              <a:t> </a:t>
            </a:r>
            <a:r>
              <a:rPr lang="es-PE" sz="1200" b="1" dirty="0" smtClean="0"/>
              <a:t>MINEDU - Censo Escolar - Unidad de Estadística Educativa</a:t>
            </a:r>
            <a:endParaRPr lang="es-PE" sz="1200" b="1" dirty="0">
              <a:latin typeface="Calibri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5496" y="86280"/>
            <a:ext cx="6696744" cy="82244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accent6"/>
                </a:solidFill>
                <a:latin typeface="Arial (Body)"/>
                <a:ea typeface="+mj-ea"/>
                <a:cs typeface="+mj-cs"/>
              </a:rPr>
              <a:t>Cajamarca: </a:t>
            </a:r>
            <a:r>
              <a:rPr lang="en-US" sz="2400" b="1" dirty="0" err="1">
                <a:solidFill>
                  <a:schemeClr val="accent6"/>
                </a:solidFill>
                <a:latin typeface="Arial (Body)"/>
                <a:ea typeface="+mj-ea"/>
                <a:cs typeface="+mj-cs"/>
              </a:rPr>
              <a:t>Docentes</a:t>
            </a:r>
            <a:r>
              <a:rPr lang="en-US" sz="2400" b="1" dirty="0">
                <a:solidFill>
                  <a:schemeClr val="accent6"/>
                </a:solidFill>
                <a:latin typeface="Arial (Body)"/>
                <a:ea typeface="+mj-ea"/>
                <a:cs typeface="+mj-cs"/>
              </a:rPr>
              <a:t> de </a:t>
            </a:r>
            <a:r>
              <a:rPr lang="en-US" sz="2400" b="1" dirty="0" err="1">
                <a:solidFill>
                  <a:schemeClr val="accent6"/>
                </a:solidFill>
                <a:latin typeface="Arial (Body)"/>
                <a:ea typeface="+mj-ea"/>
                <a:cs typeface="+mj-cs"/>
              </a:rPr>
              <a:t>Educación</a:t>
            </a:r>
            <a:r>
              <a:rPr lang="en-US" sz="2400" b="1" dirty="0">
                <a:solidFill>
                  <a:schemeClr val="accent6"/>
                </a:solidFill>
                <a:latin typeface="Arial (Body)"/>
                <a:ea typeface="+mj-ea"/>
                <a:cs typeface="+mj-cs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Arial (Body)"/>
                <a:ea typeface="+mj-ea"/>
                <a:cs typeface="+mj-cs"/>
              </a:rPr>
              <a:t>Inicial</a:t>
            </a:r>
            <a:r>
              <a:rPr lang="en-US" sz="2400" b="1" dirty="0">
                <a:solidFill>
                  <a:schemeClr val="accent6"/>
                </a:solidFill>
                <a:latin typeface="Arial (Body)"/>
                <a:ea typeface="+mj-ea"/>
                <a:cs typeface="+mj-cs"/>
              </a:rPr>
              <a:t> 2001 – 2009</a:t>
            </a:r>
          </a:p>
        </p:txBody>
      </p:sp>
      <p:graphicFrame>
        <p:nvGraphicFramePr>
          <p:cNvPr id="9" name="3 Gráfico"/>
          <p:cNvGraphicFramePr/>
          <p:nvPr>
            <p:extLst>
              <p:ext uri="{D42A27DB-BD31-4B8C-83A1-F6EECF244321}">
                <p14:modId xmlns:p14="http://schemas.microsoft.com/office/powerpoint/2010/main" val="275689795"/>
              </p:ext>
            </p:extLst>
          </p:nvPr>
        </p:nvGraphicFramePr>
        <p:xfrm>
          <a:off x="386228" y="1916832"/>
          <a:ext cx="8146212" cy="4431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0" y="1031875"/>
            <a:ext cx="914400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70956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1604620"/>
              </p:ext>
            </p:extLst>
          </p:nvPr>
        </p:nvGraphicFramePr>
        <p:xfrm>
          <a:off x="433837" y="1916832"/>
          <a:ext cx="8314627" cy="4453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12 Rectángulo"/>
          <p:cNvSpPr>
            <a:spLocks noChangeArrowheads="1"/>
          </p:cNvSpPr>
          <p:nvPr/>
        </p:nvSpPr>
        <p:spPr bwMode="auto">
          <a:xfrm>
            <a:off x="-50160" y="6651944"/>
            <a:ext cx="79375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PE" sz="1200" b="1" dirty="0">
                <a:latin typeface="Calibri" pitchFamily="34" charset="0"/>
              </a:rPr>
              <a:t>Fuente: INEI - </a:t>
            </a:r>
            <a:r>
              <a:rPr lang="es-PE" sz="1200" b="1" dirty="0" smtClean="0">
                <a:latin typeface="Calibri" pitchFamily="34" charset="0"/>
              </a:rPr>
              <a:t>Encuesta Nacional de Hogares (ENAHO), 2004 – 2009.</a:t>
            </a:r>
            <a:endParaRPr lang="es-PE" sz="1200" b="1" dirty="0">
              <a:latin typeface="Calibri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76988"/>
            <a:ext cx="7504360" cy="1191772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chemeClr val="accent6"/>
                </a:solidFill>
                <a:latin typeface="Arial (Body)"/>
                <a:ea typeface="+mj-ea"/>
                <a:cs typeface="+mj-cs"/>
              </a:rPr>
              <a:t>Tasa</a:t>
            </a:r>
            <a:r>
              <a:rPr lang="en-US" sz="2400" b="1" dirty="0">
                <a:solidFill>
                  <a:schemeClr val="accent6"/>
                </a:solidFill>
                <a:latin typeface="Arial (Body)"/>
                <a:ea typeface="+mj-ea"/>
                <a:cs typeface="+mj-cs"/>
              </a:rPr>
              <a:t> de </a:t>
            </a:r>
            <a:r>
              <a:rPr lang="en-US" sz="2400" b="1" dirty="0" err="1">
                <a:solidFill>
                  <a:schemeClr val="accent6"/>
                </a:solidFill>
                <a:latin typeface="Arial (Body)"/>
                <a:ea typeface="+mj-ea"/>
                <a:cs typeface="+mj-cs"/>
              </a:rPr>
              <a:t>Matrícula</a:t>
            </a:r>
            <a:r>
              <a:rPr lang="en-US" sz="2400" b="1" dirty="0">
                <a:solidFill>
                  <a:schemeClr val="accent6"/>
                </a:solidFill>
                <a:latin typeface="Arial (Body)"/>
                <a:ea typeface="+mj-ea"/>
                <a:cs typeface="+mj-cs"/>
              </a:rPr>
              <a:t> de </a:t>
            </a:r>
            <a:r>
              <a:rPr lang="en-US" sz="2400" b="1" dirty="0" err="1">
                <a:solidFill>
                  <a:schemeClr val="accent6"/>
                </a:solidFill>
                <a:latin typeface="Arial (Body)"/>
                <a:ea typeface="+mj-ea"/>
                <a:cs typeface="+mj-cs"/>
              </a:rPr>
              <a:t>Niños</a:t>
            </a:r>
            <a:r>
              <a:rPr lang="en-US" sz="2400" b="1" dirty="0">
                <a:solidFill>
                  <a:schemeClr val="accent6"/>
                </a:solidFill>
                <a:latin typeface="Arial (Body)"/>
                <a:ea typeface="+mj-ea"/>
                <a:cs typeface="+mj-cs"/>
              </a:rPr>
              <a:t> a </a:t>
            </a:r>
            <a:r>
              <a:rPr lang="en-US" sz="2400" b="1" dirty="0" err="1">
                <a:solidFill>
                  <a:schemeClr val="accent6"/>
                </a:solidFill>
                <a:latin typeface="Arial (Body)"/>
                <a:ea typeface="+mj-ea"/>
                <a:cs typeface="+mj-cs"/>
              </a:rPr>
              <a:t>Educación</a:t>
            </a:r>
            <a:r>
              <a:rPr lang="en-US" sz="2400" b="1" dirty="0">
                <a:solidFill>
                  <a:schemeClr val="accent6"/>
                </a:solidFill>
                <a:latin typeface="Arial (Body)"/>
                <a:ea typeface="+mj-ea"/>
                <a:cs typeface="+mj-cs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Arial (Body)"/>
                <a:ea typeface="+mj-ea"/>
                <a:cs typeface="+mj-cs"/>
              </a:rPr>
              <a:t>Primaria</a:t>
            </a:r>
            <a:endParaRPr lang="en-US" sz="2400" b="1" dirty="0">
              <a:solidFill>
                <a:schemeClr val="accent6"/>
              </a:solidFill>
              <a:latin typeface="Arial (Body)"/>
              <a:ea typeface="+mj-ea"/>
              <a:cs typeface="+mj-c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accent6"/>
                </a:solidFill>
                <a:latin typeface="Arial (Body)"/>
                <a:ea typeface="+mj-ea"/>
                <a:cs typeface="+mj-cs"/>
              </a:rPr>
              <a:t>(6 a 11 </a:t>
            </a:r>
            <a:r>
              <a:rPr lang="en-US" sz="2400" b="1" dirty="0" err="1">
                <a:solidFill>
                  <a:schemeClr val="accent6"/>
                </a:solidFill>
                <a:latin typeface="Arial (Body)"/>
                <a:ea typeface="+mj-ea"/>
                <a:cs typeface="+mj-cs"/>
              </a:rPr>
              <a:t>años</a:t>
            </a:r>
            <a:r>
              <a:rPr lang="en-US" sz="2400" b="1" dirty="0">
                <a:solidFill>
                  <a:schemeClr val="accent6"/>
                </a:solidFill>
                <a:latin typeface="Arial (Body)"/>
                <a:ea typeface="+mj-ea"/>
                <a:cs typeface="+mj-cs"/>
              </a:rPr>
              <a:t>) 2004 – 2009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031875"/>
            <a:ext cx="914400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75018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3188512"/>
              </p:ext>
            </p:extLst>
          </p:nvPr>
        </p:nvGraphicFramePr>
        <p:xfrm>
          <a:off x="395536" y="1844824"/>
          <a:ext cx="8424936" cy="4526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12 Rectángulo"/>
          <p:cNvSpPr>
            <a:spLocks noChangeArrowheads="1"/>
          </p:cNvSpPr>
          <p:nvPr/>
        </p:nvSpPr>
        <p:spPr bwMode="auto">
          <a:xfrm>
            <a:off x="-36512" y="6638296"/>
            <a:ext cx="772321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PE" sz="1200" b="1" dirty="0">
                <a:latin typeface="Calibri" pitchFamily="34" charset="0"/>
              </a:rPr>
              <a:t>Fuente: INEI - </a:t>
            </a:r>
            <a:r>
              <a:rPr lang="es-PE" sz="1200" b="1" dirty="0" smtClean="0">
                <a:latin typeface="Calibri" pitchFamily="34" charset="0"/>
              </a:rPr>
              <a:t> </a:t>
            </a:r>
            <a:r>
              <a:rPr lang="es-PE" sz="1200" b="1" dirty="0" smtClean="0"/>
              <a:t>MINEDU - Censo Escolar - Unidad de Estadística Educativa</a:t>
            </a:r>
            <a:endParaRPr lang="es-PE" sz="1200" b="1" dirty="0">
              <a:latin typeface="Calibri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-5448" y="89336"/>
            <a:ext cx="7072312" cy="82244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accent6"/>
                </a:solidFill>
                <a:latin typeface="Arial (Body)"/>
                <a:ea typeface="+mj-ea"/>
                <a:cs typeface="+mj-cs"/>
              </a:rPr>
              <a:t>Cajamarca: </a:t>
            </a:r>
            <a:r>
              <a:rPr lang="en-US" sz="2400" b="1" dirty="0" err="1">
                <a:solidFill>
                  <a:schemeClr val="accent6"/>
                </a:solidFill>
                <a:latin typeface="Arial (Body)"/>
                <a:ea typeface="+mj-ea"/>
                <a:cs typeface="+mj-cs"/>
              </a:rPr>
              <a:t>Número</a:t>
            </a:r>
            <a:r>
              <a:rPr lang="en-US" sz="2400" b="1" dirty="0">
                <a:solidFill>
                  <a:schemeClr val="accent6"/>
                </a:solidFill>
                <a:latin typeface="Arial (Body)"/>
                <a:ea typeface="+mj-ea"/>
                <a:cs typeface="+mj-cs"/>
              </a:rPr>
              <a:t> de </a:t>
            </a:r>
            <a:r>
              <a:rPr lang="en-US" sz="2400" b="1" dirty="0" err="1">
                <a:solidFill>
                  <a:schemeClr val="accent6"/>
                </a:solidFill>
                <a:latin typeface="Arial (Body)"/>
                <a:ea typeface="+mj-ea"/>
                <a:cs typeface="+mj-cs"/>
              </a:rPr>
              <a:t>Colegios</a:t>
            </a:r>
            <a:r>
              <a:rPr lang="en-US" sz="2400" b="1" dirty="0">
                <a:solidFill>
                  <a:schemeClr val="accent6"/>
                </a:solidFill>
                <a:latin typeface="Arial (Body)"/>
                <a:ea typeface="+mj-ea"/>
                <a:cs typeface="+mj-cs"/>
              </a:rPr>
              <a:t> de </a:t>
            </a:r>
            <a:r>
              <a:rPr lang="en-US" sz="2400" b="1" dirty="0" err="1">
                <a:solidFill>
                  <a:schemeClr val="accent6"/>
                </a:solidFill>
                <a:latin typeface="Arial (Body)"/>
                <a:ea typeface="+mj-ea"/>
                <a:cs typeface="+mj-cs"/>
              </a:rPr>
              <a:t>Educación</a:t>
            </a:r>
            <a:r>
              <a:rPr lang="en-US" sz="2400" b="1" dirty="0">
                <a:solidFill>
                  <a:schemeClr val="accent6"/>
                </a:solidFill>
                <a:latin typeface="Arial (Body)"/>
                <a:ea typeface="+mj-ea"/>
                <a:cs typeface="+mj-cs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Arial (Body)"/>
                <a:ea typeface="+mj-ea"/>
                <a:cs typeface="+mj-cs"/>
              </a:rPr>
              <a:t>Secundaria</a:t>
            </a:r>
            <a:r>
              <a:rPr lang="en-US" sz="2400" b="1" dirty="0">
                <a:solidFill>
                  <a:schemeClr val="accent6"/>
                </a:solidFill>
                <a:latin typeface="Arial (Body)"/>
                <a:ea typeface="+mj-ea"/>
                <a:cs typeface="+mj-cs"/>
              </a:rPr>
              <a:t> 2001 - 2009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31875"/>
            <a:ext cx="914400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9472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2598549"/>
              </p:ext>
            </p:extLst>
          </p:nvPr>
        </p:nvGraphicFramePr>
        <p:xfrm>
          <a:off x="598690" y="1772816"/>
          <a:ext cx="7946619" cy="4473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88004" y="1124009"/>
            <a:ext cx="7572428" cy="360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4449" tIns="41483" rIns="84449" bIns="41483">
            <a:spAutoFit/>
          </a:bodyPr>
          <a:lstStyle/>
          <a:p>
            <a:pPr algn="ctr" defTabSz="854075" eaLnBrk="0" hangingPunct="0"/>
            <a:r>
              <a:rPr lang="en-US" b="1" dirty="0" err="1">
                <a:solidFill>
                  <a:schemeClr val="accent6"/>
                </a:solidFill>
                <a:latin typeface="+mj-lt"/>
                <a:cs typeface="Arial" pitchFamily="34" charset="0"/>
              </a:rPr>
              <a:t>Coeficiciente</a:t>
            </a:r>
            <a:r>
              <a:rPr lang="en-US" b="1" dirty="0">
                <a:solidFill>
                  <a:schemeClr val="accent6"/>
                </a:solidFill>
                <a:latin typeface="+mj-lt"/>
                <a:cs typeface="Arial" pitchFamily="34" charset="0"/>
              </a:rPr>
              <a:t> (%) de </a:t>
            </a:r>
            <a:r>
              <a:rPr lang="en-US" b="1" dirty="0" err="1">
                <a:solidFill>
                  <a:schemeClr val="accent6"/>
                </a:solidFill>
                <a:latin typeface="+mj-lt"/>
                <a:cs typeface="Arial" pitchFamily="34" charset="0"/>
              </a:rPr>
              <a:t>Electrificación</a:t>
            </a:r>
            <a:r>
              <a:rPr lang="en-US" b="1" dirty="0">
                <a:solidFill>
                  <a:schemeClr val="accent6"/>
                </a:solidFill>
                <a:latin typeface="+mj-lt"/>
                <a:cs typeface="Arial" pitchFamily="34" charset="0"/>
              </a:rPr>
              <a:t> 2002 – 2010 (1er </a:t>
            </a:r>
            <a:r>
              <a:rPr lang="en-US" b="1" dirty="0" err="1">
                <a:solidFill>
                  <a:schemeClr val="accent6"/>
                </a:solidFill>
                <a:latin typeface="+mj-lt"/>
                <a:cs typeface="Arial" pitchFamily="34" charset="0"/>
              </a:rPr>
              <a:t>Semestre</a:t>
            </a:r>
            <a:r>
              <a:rPr lang="en-US" b="1" dirty="0">
                <a:solidFill>
                  <a:schemeClr val="accent6"/>
                </a:solidFill>
                <a:latin typeface="+mj-lt"/>
                <a:cs typeface="Arial" pitchFamily="34" charset="0"/>
              </a:rPr>
              <a:t>)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8468" y="77723"/>
            <a:ext cx="7351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accent6"/>
                </a:solidFill>
                <a:latin typeface="Arial (Body)"/>
              </a:rPr>
              <a:t>… los indicadores muestran avances en distintas áreas como la infraestructura…</a:t>
            </a:r>
            <a:endParaRPr lang="es-ES" sz="2400" b="1" dirty="0">
              <a:solidFill>
                <a:schemeClr val="accent6"/>
              </a:solidFill>
              <a:latin typeface="Arial (Body)"/>
            </a:endParaRPr>
          </a:p>
        </p:txBody>
      </p:sp>
      <p:sp>
        <p:nvSpPr>
          <p:cNvPr id="9" name="12 Rectángulo"/>
          <p:cNvSpPr>
            <a:spLocks noChangeArrowheads="1"/>
          </p:cNvSpPr>
          <p:nvPr/>
        </p:nvSpPr>
        <p:spPr bwMode="auto">
          <a:xfrm>
            <a:off x="-36512" y="6662977"/>
            <a:ext cx="79375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PE" sz="1200" b="1" dirty="0">
                <a:latin typeface="Calibri" pitchFamily="34" charset="0"/>
              </a:rPr>
              <a:t>Fuente: INEI </a:t>
            </a:r>
            <a:r>
              <a:rPr lang="es-PE" sz="1200" b="1" dirty="0" smtClean="0">
                <a:latin typeface="Calibri" pitchFamily="34" charset="0"/>
              </a:rPr>
              <a:t>– Compendio Estadístico, 2002 – 2010 – Elaboración GRC</a:t>
            </a:r>
            <a:endParaRPr lang="es-PE" sz="1200" b="1" dirty="0">
              <a:latin typeface="Calibri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31875"/>
            <a:ext cx="914400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7618932"/>
              </p:ext>
            </p:extLst>
          </p:nvPr>
        </p:nvGraphicFramePr>
        <p:xfrm>
          <a:off x="323528" y="1700808"/>
          <a:ext cx="8496944" cy="4622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12 Rectángulo"/>
          <p:cNvSpPr>
            <a:spLocks noChangeArrowheads="1"/>
          </p:cNvSpPr>
          <p:nvPr/>
        </p:nvSpPr>
        <p:spPr bwMode="auto">
          <a:xfrm>
            <a:off x="-36512" y="6649329"/>
            <a:ext cx="79375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PE" sz="1200" b="1" dirty="0">
                <a:latin typeface="Calibri" pitchFamily="34" charset="0"/>
              </a:rPr>
              <a:t>Fuente: INEI - </a:t>
            </a:r>
            <a:r>
              <a:rPr lang="es-PE" sz="1200" b="1" dirty="0" smtClean="0">
                <a:latin typeface="Calibri" pitchFamily="34" charset="0"/>
              </a:rPr>
              <a:t>Encuesta Nacional de Hogares (ENAHO), 2005 – 2009</a:t>
            </a:r>
            <a:endParaRPr lang="es-PE" sz="1200" b="1" dirty="0">
              <a:latin typeface="Calibri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6560" y="149731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Arial (Body)"/>
              </a:rPr>
              <a:t>% de </a:t>
            </a:r>
            <a:r>
              <a:rPr lang="en-US" sz="2400" b="1" dirty="0" err="1">
                <a:solidFill>
                  <a:schemeClr val="accent6"/>
                </a:solidFill>
                <a:latin typeface="Arial (Body)"/>
              </a:rPr>
              <a:t>Hogares</a:t>
            </a:r>
            <a:r>
              <a:rPr lang="en-US" sz="2400" b="1" dirty="0">
                <a:solidFill>
                  <a:schemeClr val="accent6"/>
                </a:solidFill>
                <a:latin typeface="Arial (Body)"/>
              </a:rPr>
              <a:t> con </a:t>
            </a:r>
            <a:r>
              <a:rPr lang="en-US" sz="2400" b="1" dirty="0" err="1">
                <a:solidFill>
                  <a:schemeClr val="accent6"/>
                </a:solidFill>
                <a:latin typeface="Arial (Body)"/>
              </a:rPr>
              <a:t>Abastecimiento</a:t>
            </a:r>
            <a:r>
              <a:rPr lang="en-US" sz="2400" b="1" dirty="0">
                <a:solidFill>
                  <a:schemeClr val="accent6"/>
                </a:solidFill>
                <a:latin typeface="Arial (Body)"/>
              </a:rPr>
              <a:t> de Agua </a:t>
            </a:r>
            <a:r>
              <a:rPr lang="en-US" sz="2400" b="1" dirty="0" err="1">
                <a:solidFill>
                  <a:schemeClr val="accent6"/>
                </a:solidFill>
                <a:latin typeface="Arial (Body)"/>
              </a:rPr>
              <a:t>por</a:t>
            </a:r>
            <a:r>
              <a:rPr lang="en-US" sz="2400" b="1" dirty="0">
                <a:solidFill>
                  <a:schemeClr val="accent6"/>
                </a:solidFill>
                <a:latin typeface="Arial (Body)"/>
              </a:rPr>
              <a:t> Red 2005 – 2009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031875"/>
            <a:ext cx="914400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4503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107950" y="1268760"/>
            <a:ext cx="9036050" cy="6176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2024" tIns="82800" rIns="198000" bIns="82800" numCol="1" anchor="t" anchorCtr="0" compatLnSpc="1">
            <a:prstTxWarp prst="textNoShape">
              <a:avLst/>
            </a:prstTxWarp>
            <a:spAutoFit/>
          </a:bodyPr>
          <a:lstStyle>
            <a:lvl1pPr marL="234950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0099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99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00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99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99"/>
                </a:solidFill>
                <a:latin typeface="+mn-lt"/>
              </a:defRPr>
            </a:lvl9pPr>
          </a:lstStyle>
          <a:p>
            <a:pPr eaLnBrk="1" hangingPunct="1">
              <a:spcBef>
                <a:spcPts val="300"/>
              </a:spcBef>
              <a:spcAft>
                <a:spcPts val="600"/>
              </a:spcAft>
              <a:defRPr/>
            </a:pPr>
            <a:r>
              <a:rPr lang="es-PE" sz="2000" smtClean="0">
                <a:solidFill>
                  <a:schemeClr val="tx1"/>
                </a:solidFill>
                <a:cs typeface="Arial" charset="0"/>
              </a:rPr>
              <a:t>Vida de mina: 19 años</a:t>
            </a:r>
          </a:p>
          <a:p>
            <a:pPr eaLnBrk="1" hangingPunct="1">
              <a:spcBef>
                <a:spcPts val="300"/>
              </a:spcBef>
              <a:spcAft>
                <a:spcPts val="600"/>
              </a:spcAft>
              <a:defRPr/>
            </a:pPr>
            <a:r>
              <a:rPr lang="es-PE" sz="2000" smtClean="0">
                <a:solidFill>
                  <a:schemeClr val="tx1"/>
                </a:solidFill>
                <a:cs typeface="Arial" charset="0"/>
              </a:rPr>
              <a:t>Capacidad de Planta: 92 000 TMD</a:t>
            </a:r>
          </a:p>
          <a:p>
            <a:pPr eaLnBrk="1" hangingPunct="1">
              <a:spcBef>
                <a:spcPts val="300"/>
              </a:spcBef>
              <a:spcAft>
                <a:spcPts val="600"/>
              </a:spcAft>
              <a:defRPr/>
            </a:pPr>
            <a:r>
              <a:rPr lang="es-PE" sz="2000" smtClean="0">
                <a:solidFill>
                  <a:schemeClr val="tx1"/>
                </a:solidFill>
                <a:cs typeface="Arial" charset="0"/>
              </a:rPr>
              <a:t>Recuperación a lo largo de la vida de la mina: </a:t>
            </a:r>
          </a:p>
          <a:p>
            <a:pPr lvl="1" eaLnBrk="1" hangingPunct="1">
              <a:spcBef>
                <a:spcPts val="300"/>
              </a:spcBef>
              <a:defRPr/>
            </a:pPr>
            <a:r>
              <a:rPr lang="es-PE" sz="1600" smtClean="0">
                <a:solidFill>
                  <a:schemeClr val="tx1"/>
                </a:solidFill>
                <a:cs typeface="Arial" charset="0"/>
              </a:rPr>
              <a:t>Oro     :   76.6%       (Oro recuperado: 8.9 M Oz)</a:t>
            </a:r>
          </a:p>
          <a:p>
            <a:pPr lvl="1" eaLnBrk="1" hangingPunct="1">
              <a:spcBef>
                <a:spcPts val="300"/>
              </a:spcBef>
              <a:defRPr/>
            </a:pPr>
            <a:r>
              <a:rPr lang="es-PE" sz="1600" smtClean="0">
                <a:solidFill>
                  <a:schemeClr val="tx1"/>
                </a:solidFill>
                <a:cs typeface="Arial" charset="0"/>
              </a:rPr>
              <a:t>Cobre :   84.6%       (Cobre recuperado : 2.6 B Lb)</a:t>
            </a:r>
          </a:p>
          <a:p>
            <a:pPr marL="457200" lvl="1" indent="0" eaLnBrk="1" hangingPunct="1">
              <a:spcBef>
                <a:spcPts val="300"/>
              </a:spcBef>
              <a:buFontTx/>
              <a:buNone/>
              <a:defRPr/>
            </a:pPr>
            <a:endParaRPr lang="es-PE" sz="1600" smtClean="0">
              <a:solidFill>
                <a:schemeClr val="tx1"/>
              </a:solidFill>
              <a:cs typeface="Arial" charset="0"/>
            </a:endParaRPr>
          </a:p>
          <a:p>
            <a:pPr marL="342900" lvl="1" indent="-342900" eaLnBrk="1" hangingPunct="1">
              <a:spcBef>
                <a:spcPts val="300"/>
              </a:spcBef>
              <a:spcAft>
                <a:spcPts val="600"/>
              </a:spcAft>
              <a:buFontTx/>
              <a:buChar char="•"/>
              <a:defRPr/>
            </a:pPr>
            <a:r>
              <a:rPr lang="es-PE" sz="2000" smtClean="0">
                <a:solidFill>
                  <a:schemeClr val="tx1"/>
                </a:solidFill>
              </a:rPr>
              <a:t>El total de la inversión de capital se estima entre US$4,000 millones y US$ 4,800 millones de dólares.</a:t>
            </a:r>
          </a:p>
          <a:p>
            <a:pPr marL="342900" lvl="1" indent="-342900" eaLnBrk="1" hangingPunct="1">
              <a:spcBef>
                <a:spcPts val="300"/>
              </a:spcBef>
              <a:spcAft>
                <a:spcPts val="600"/>
              </a:spcAft>
              <a:buFontTx/>
              <a:buChar char="•"/>
              <a:defRPr/>
            </a:pPr>
            <a:r>
              <a:rPr lang="es-PE" sz="2000" smtClean="0">
                <a:solidFill>
                  <a:schemeClr val="tx1"/>
                </a:solidFill>
              </a:rPr>
              <a:t>El inicio de la producción está previsto entre finales del 2014 e inicios del 2015.</a:t>
            </a:r>
          </a:p>
          <a:p>
            <a:pPr marL="342900" lvl="1" indent="-342900" eaLnBrk="1" hangingPunct="1">
              <a:spcBef>
                <a:spcPts val="300"/>
              </a:spcBef>
              <a:spcAft>
                <a:spcPts val="600"/>
              </a:spcAft>
              <a:buFontTx/>
              <a:buChar char="•"/>
              <a:defRPr/>
            </a:pPr>
            <a:r>
              <a:rPr lang="es-PE" sz="2000" smtClean="0">
                <a:solidFill>
                  <a:schemeClr val="tx1"/>
                </a:solidFill>
              </a:rPr>
              <a:t>La producción promedio anual de los primeros cinco años del Proyecto se estima entre 580 y 680 mil onzas de oro por año, y entre 155 y 235 millones de libras de cobre por año.</a:t>
            </a:r>
          </a:p>
          <a:p>
            <a:pPr eaLnBrk="1" hangingPunct="1">
              <a:spcBef>
                <a:spcPts val="300"/>
              </a:spcBef>
              <a:spcAft>
                <a:spcPts val="600"/>
              </a:spcAft>
              <a:defRPr/>
            </a:pPr>
            <a:r>
              <a:rPr lang="es-PE" sz="2000" smtClean="0">
                <a:solidFill>
                  <a:schemeClr val="tx1"/>
                </a:solidFill>
                <a:cs typeface="Arial" charset="0"/>
              </a:rPr>
              <a:t>Producción de concentrado promedio: </a:t>
            </a:r>
            <a:r>
              <a:rPr lang="es-PE" sz="1700" smtClean="0">
                <a:solidFill>
                  <a:schemeClr val="tx1"/>
                </a:solidFill>
                <a:cs typeface="Arial" charset="0"/>
              </a:rPr>
              <a:t>289 k T/año @ 25% Cu, 58 gr/Ton Au</a:t>
            </a:r>
          </a:p>
          <a:p>
            <a:pPr marL="457200" lvl="1" indent="0" eaLnBrk="1" hangingPunct="1">
              <a:buFontTx/>
              <a:buNone/>
              <a:defRPr/>
            </a:pPr>
            <a:endParaRPr lang="es-PE" sz="2000" smtClean="0">
              <a:solidFill>
                <a:schemeClr val="tx1"/>
              </a:solidFill>
              <a:cs typeface="Arial" charset="0"/>
            </a:endParaRPr>
          </a:p>
          <a:p>
            <a:pPr lvl="1" eaLnBrk="1" hangingPunct="1">
              <a:defRPr/>
            </a:pPr>
            <a:endParaRPr lang="es-PE" sz="20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" name="7 Título"/>
          <p:cNvSpPr txBox="1">
            <a:spLocks/>
          </p:cNvSpPr>
          <p:nvPr/>
        </p:nvSpPr>
        <p:spPr bwMode="auto">
          <a:xfrm>
            <a:off x="80962" y="0"/>
            <a:ext cx="5710238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PE" sz="2800" dirty="0"/>
              <a:t>Características del Proyecto</a:t>
            </a:r>
          </a:p>
          <a:p>
            <a:pPr eaLnBrk="1" hangingPunct="1"/>
            <a:r>
              <a:rPr lang="es-PE" sz="2600" dirty="0"/>
              <a:t>Datos de Interés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31875"/>
            <a:ext cx="914400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6134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2439540"/>
              </p:ext>
            </p:extLst>
          </p:nvPr>
        </p:nvGraphicFramePr>
        <p:xfrm>
          <a:off x="623887" y="864393"/>
          <a:ext cx="7896226" cy="5129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57396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36714"/>
            <a:ext cx="9144000" cy="720079"/>
          </a:xfrm>
          <a:solidFill>
            <a:srgbClr val="346715"/>
          </a:solidFill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PE" sz="4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Manuales Metodológicos del Modelo DRIT</a:t>
            </a:r>
            <a:endParaRPr lang="en-US" sz="40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56792"/>
            <a:ext cx="9144000" cy="432048"/>
          </a:xfrm>
          <a:solidFill>
            <a:srgbClr val="F0AD00"/>
          </a:solidFill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PE" sz="2000" b="1" cap="small" dirty="0">
                <a:solidFill>
                  <a:srgbClr val="346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Cajamarca, Marzo 2012</a:t>
            </a:r>
            <a:endParaRPr lang="en-US" sz="2000" b="1" cap="small" dirty="0">
              <a:solidFill>
                <a:srgbClr val="34671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  <p:pic>
        <p:nvPicPr>
          <p:cNvPr id="20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5" t="12000" r="30975" b="7562"/>
          <a:stretch>
            <a:fillRect/>
          </a:stretch>
        </p:blipFill>
        <p:spPr bwMode="auto">
          <a:xfrm>
            <a:off x="107950" y="2243138"/>
            <a:ext cx="2886075" cy="399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7" t="11909" r="30568" b="7182"/>
          <a:stretch>
            <a:fillRect/>
          </a:stretch>
        </p:blipFill>
        <p:spPr bwMode="auto">
          <a:xfrm>
            <a:off x="3127375" y="2243138"/>
            <a:ext cx="2898775" cy="399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4" t="11365" r="31250" b="7182"/>
          <a:stretch>
            <a:fillRect/>
          </a:stretch>
        </p:blipFill>
        <p:spPr bwMode="auto">
          <a:xfrm>
            <a:off x="6156325" y="2243138"/>
            <a:ext cx="2808288" cy="399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105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s-ES_tradnl" sz="3200" smtClean="0">
                <a:ea typeface="ＭＳ Ｐゴシック" pitchFamily="34" charset="-128"/>
              </a:rPr>
              <a:t/>
            </a:r>
            <a:br>
              <a:rPr lang="es-ES_tradnl" sz="3200" smtClean="0">
                <a:ea typeface="ＭＳ Ｐゴシック" pitchFamily="34" charset="-128"/>
              </a:rPr>
            </a:br>
            <a:endParaRPr lang="es-ES_tradnl" sz="3200" b="1" smtClean="0">
              <a:ea typeface="ＭＳ Ｐゴシック" pitchFamily="34" charset="-128"/>
            </a:endParaRPr>
          </a:p>
        </p:txBody>
      </p:sp>
      <p:sp>
        <p:nvSpPr>
          <p:cNvPr id="2051" name="Rectangle 7"/>
          <p:cNvSpPr>
            <a:spLocks noChangeArrowheads="1"/>
          </p:cNvSpPr>
          <p:nvPr/>
        </p:nvSpPr>
        <p:spPr bwMode="auto">
          <a:xfrm>
            <a:off x="7641546" y="6259014"/>
            <a:ext cx="1048429" cy="9144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-12737" y="260648"/>
            <a:ext cx="9110663" cy="720725"/>
          </a:xfrm>
          <a:prstGeom prst="roundRect">
            <a:avLst>
              <a:gd name="adj" fmla="val 0"/>
            </a:avLst>
          </a:prstGeom>
          <a:solidFill>
            <a:srgbClr val="3467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2800" b="1" dirty="0">
                <a:solidFill>
                  <a:srgbClr val="FFFF00"/>
                </a:solidFill>
                <a:latin typeface="Britannic Bold" pitchFamily="34" charset="0"/>
                <a:ea typeface="ＭＳ Ｐゴシック" pitchFamily="34" charset="-128"/>
              </a:rPr>
              <a:t>PROGRAMA DE INGRESO ALTERNATIVO -PIA</a:t>
            </a:r>
            <a:endParaRPr lang="en-US" sz="2800" b="1" dirty="0">
              <a:solidFill>
                <a:srgbClr val="FFFF00"/>
              </a:solidFill>
              <a:latin typeface="Britannic Bold" pitchFamily="34" charset="0"/>
              <a:ea typeface="ＭＳ Ｐゴシック" pitchFamily="34" charset="-128"/>
            </a:endParaRPr>
          </a:p>
        </p:txBody>
      </p:sp>
      <p:pic>
        <p:nvPicPr>
          <p:cNvPr id="2053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248550"/>
            <a:ext cx="2016349" cy="59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4" name="Group 2"/>
          <p:cNvGrpSpPr>
            <a:grpSpLocks/>
          </p:cNvGrpSpPr>
          <p:nvPr/>
        </p:nvGrpSpPr>
        <p:grpSpPr bwMode="auto">
          <a:xfrm>
            <a:off x="58738" y="1340768"/>
            <a:ext cx="8905875" cy="2471738"/>
            <a:chOff x="539552" y="3284983"/>
            <a:chExt cx="7953375" cy="2141713"/>
          </a:xfrm>
        </p:grpSpPr>
        <p:pic>
          <p:nvPicPr>
            <p:cNvPr id="2055" name="Picture 16" descr="F:\Fotos ganadero\terneros mejorados (3)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3284984"/>
              <a:ext cx="1866900" cy="212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" name="Picture 1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6452" y="3284983"/>
              <a:ext cx="2019300" cy="212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7" name="Picture 1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5752" y="3285619"/>
              <a:ext cx="1990725" cy="2123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Imagen 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6477" y="3302621"/>
              <a:ext cx="2076450" cy="212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6"/>
          <a:stretch>
            <a:fillRect/>
          </a:stretch>
        </p:blipFill>
        <p:spPr bwMode="auto">
          <a:xfrm>
            <a:off x="105807" y="3881873"/>
            <a:ext cx="4436787" cy="25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 descr="DSC02987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40" y="3992563"/>
            <a:ext cx="3351173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155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7427799"/>
              </p:ext>
            </p:extLst>
          </p:nvPr>
        </p:nvGraphicFramePr>
        <p:xfrm>
          <a:off x="180900" y="1196752"/>
          <a:ext cx="4361694" cy="2738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2367780"/>
              </p:ext>
            </p:extLst>
          </p:nvPr>
        </p:nvGraphicFramePr>
        <p:xfrm>
          <a:off x="4788024" y="3861048"/>
          <a:ext cx="4185557" cy="2763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-12737" y="260648"/>
            <a:ext cx="9110663" cy="720725"/>
          </a:xfrm>
          <a:prstGeom prst="roundRect">
            <a:avLst>
              <a:gd name="adj" fmla="val 0"/>
            </a:avLst>
          </a:prstGeom>
          <a:solidFill>
            <a:srgbClr val="3467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2800" b="1" dirty="0">
                <a:solidFill>
                  <a:srgbClr val="FFFF00"/>
                </a:solidFill>
                <a:latin typeface="Britannic Bold" pitchFamily="34" charset="0"/>
                <a:ea typeface="ＭＳ Ｐゴシック" pitchFamily="34" charset="-128"/>
              </a:rPr>
              <a:t>PROGRAMA DE INGRESO ALTERNATIVO -PIA</a:t>
            </a:r>
            <a:endParaRPr lang="en-US" sz="2800" b="1" dirty="0">
              <a:solidFill>
                <a:srgbClr val="FFFF00"/>
              </a:solidFill>
              <a:latin typeface="Britannic Bold" pitchFamily="34" charset="0"/>
              <a:ea typeface="ＭＳ Ｐゴシック" pitchFamily="34" charset="-128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7641546" y="1135208"/>
            <a:ext cx="1048429" cy="9144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24744"/>
            <a:ext cx="2016349" cy="59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16" descr="Fotos No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81" y="1742109"/>
            <a:ext cx="2736366" cy="174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5" descr="IMG_73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81128"/>
            <a:ext cx="3706812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13" descr="DSC0445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005065"/>
            <a:ext cx="1917244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02808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22 Conector recto de flecha"/>
          <p:cNvCxnSpPr/>
          <p:nvPr/>
        </p:nvCxnSpPr>
        <p:spPr>
          <a:xfrm>
            <a:off x="1571604" y="2143116"/>
            <a:ext cx="7072362" cy="2214578"/>
          </a:xfrm>
          <a:prstGeom prst="straightConnector1">
            <a:avLst/>
          </a:prstGeom>
          <a:ln w="38100">
            <a:solidFill>
              <a:srgbClr val="00B0F0"/>
            </a:solidFill>
            <a:tailEnd type="stealth" w="lg" len="lg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1903442"/>
              </p:ext>
            </p:extLst>
          </p:nvPr>
        </p:nvGraphicFramePr>
        <p:xfrm>
          <a:off x="395536" y="2348880"/>
          <a:ext cx="8176992" cy="4131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2231" name="12 Rectángulo"/>
          <p:cNvSpPr>
            <a:spLocks noChangeArrowheads="1"/>
          </p:cNvSpPr>
          <p:nvPr/>
        </p:nvSpPr>
        <p:spPr bwMode="auto">
          <a:xfrm>
            <a:off x="-36512" y="6608385"/>
            <a:ext cx="79375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PE" sz="1200" b="1" dirty="0">
                <a:solidFill>
                  <a:schemeClr val="tx2"/>
                </a:solidFill>
                <a:latin typeface="Calibri" pitchFamily="34" charset="0"/>
              </a:rPr>
              <a:t>Fuente: INEI - </a:t>
            </a:r>
            <a:r>
              <a:rPr lang="es-PE" sz="1200" b="1" dirty="0" smtClean="0">
                <a:solidFill>
                  <a:schemeClr val="tx2"/>
                </a:solidFill>
                <a:latin typeface="Calibri" pitchFamily="34" charset="0"/>
              </a:rPr>
              <a:t>Encuesta Nacional de Hogares (ENAHO), 2001 – 2009.</a:t>
            </a:r>
            <a:endParaRPr lang="es-PE" sz="12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86324"/>
            <a:ext cx="7672936" cy="8224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4449" tIns="41483" rIns="84449" bIns="41483">
            <a:spAutoFit/>
          </a:bodyPr>
          <a:lstStyle/>
          <a:p>
            <a:pPr algn="ctr" defTabSz="854075" eaLnBrk="0" hangingPunct="0"/>
            <a:r>
              <a:rPr lang="en-US" sz="2400" b="1" dirty="0">
                <a:solidFill>
                  <a:schemeClr val="accent6"/>
                </a:solidFill>
                <a:latin typeface="+mj-lt"/>
                <a:cs typeface="Arial" pitchFamily="34" charset="0"/>
              </a:rPr>
              <a:t>Cajamarca: </a:t>
            </a:r>
            <a:r>
              <a:rPr lang="en-US" sz="2400" b="1" dirty="0" smtClean="0">
                <a:solidFill>
                  <a:schemeClr val="accent6"/>
                </a:solidFill>
                <a:latin typeface="+mj-lt"/>
                <a:cs typeface="Arial" pitchFamily="34" charset="0"/>
              </a:rPr>
              <a:t>% de </a:t>
            </a:r>
            <a:r>
              <a:rPr lang="en-US" sz="2400" b="1" dirty="0" err="1" smtClean="0">
                <a:solidFill>
                  <a:schemeClr val="accent6"/>
                </a:solidFill>
                <a:latin typeface="+mj-lt"/>
                <a:cs typeface="Arial" pitchFamily="34" charset="0"/>
              </a:rPr>
              <a:t>Población</a:t>
            </a:r>
            <a:r>
              <a:rPr lang="en-US" sz="2400" b="1" dirty="0" smtClean="0">
                <a:solidFill>
                  <a:schemeClr val="accent6"/>
                </a:solidFill>
                <a:latin typeface="+mj-lt"/>
                <a:cs typeface="Arial" pitchFamily="34" charset="0"/>
              </a:rPr>
              <a:t> en </a:t>
            </a:r>
            <a:r>
              <a:rPr lang="en-US" sz="2400" b="1" dirty="0" err="1" smtClean="0">
                <a:solidFill>
                  <a:schemeClr val="accent6"/>
                </a:solidFill>
                <a:latin typeface="+mj-lt"/>
                <a:cs typeface="Arial" pitchFamily="34" charset="0"/>
              </a:rPr>
              <a:t>Situación</a:t>
            </a:r>
            <a:endParaRPr lang="en-US" sz="2400" b="1" dirty="0" smtClean="0">
              <a:solidFill>
                <a:schemeClr val="accent6"/>
              </a:solidFill>
              <a:latin typeface="+mj-lt"/>
              <a:cs typeface="Arial" pitchFamily="34" charset="0"/>
            </a:endParaRPr>
          </a:p>
          <a:p>
            <a:pPr algn="ctr" defTabSz="854075" eaLnBrk="0" hangingPunct="0"/>
            <a:r>
              <a:rPr lang="en-US" sz="2400" b="1" dirty="0" smtClean="0">
                <a:solidFill>
                  <a:schemeClr val="accent6"/>
                </a:solidFill>
                <a:latin typeface="+mj-lt"/>
                <a:cs typeface="Arial" pitchFamily="34" charset="0"/>
              </a:rPr>
              <a:t> de </a:t>
            </a:r>
            <a:r>
              <a:rPr lang="en-US" sz="2400" b="1" dirty="0" err="1" smtClean="0">
                <a:solidFill>
                  <a:schemeClr val="accent6"/>
                </a:solidFill>
                <a:latin typeface="+mj-lt"/>
                <a:cs typeface="Arial" pitchFamily="34" charset="0"/>
              </a:rPr>
              <a:t>Pobreza</a:t>
            </a:r>
            <a:r>
              <a:rPr lang="en-US" sz="2400" b="1" dirty="0" smtClean="0">
                <a:solidFill>
                  <a:schemeClr val="accent6"/>
                </a:solidFill>
                <a:latin typeface="+mj-lt"/>
                <a:cs typeface="Arial" pitchFamily="34" charset="0"/>
              </a:rPr>
              <a:t> 2001 – 2010</a:t>
            </a:r>
            <a:endParaRPr lang="en-US" sz="2400" b="1" dirty="0">
              <a:solidFill>
                <a:schemeClr val="accent6"/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031875"/>
            <a:ext cx="914400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2803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Content Placeholder 3"/>
          <p:cNvSpPr>
            <a:spLocks noGrp="1"/>
          </p:cNvSpPr>
          <p:nvPr>
            <p:ph sz="half" idx="2"/>
          </p:nvPr>
        </p:nvSpPr>
        <p:spPr>
          <a:xfrm>
            <a:off x="457200" y="5815013"/>
            <a:ext cx="8435975" cy="3951287"/>
          </a:xfrm>
        </p:spPr>
        <p:txBody>
          <a:bodyPr/>
          <a:lstStyle/>
          <a:p>
            <a:r>
              <a:rPr lang="es-PE" sz="1800" smtClean="0"/>
              <a:t>Desde el día 08 de Octubre del 2007 a la fecha, El Proyecto Conga viene informando y comunicándose con la población tanto urbana como rural en forma constante</a:t>
            </a:r>
            <a:endParaRPr lang="en-US" sz="1800" smtClean="0"/>
          </a:p>
        </p:txBody>
      </p:sp>
      <p:grpSp>
        <p:nvGrpSpPr>
          <p:cNvPr id="50178" name="Group 8"/>
          <p:cNvGrpSpPr>
            <a:grpSpLocks/>
          </p:cNvGrpSpPr>
          <p:nvPr/>
        </p:nvGrpSpPr>
        <p:grpSpPr bwMode="auto">
          <a:xfrm>
            <a:off x="1328738" y="1700213"/>
            <a:ext cx="6122987" cy="3960812"/>
            <a:chOff x="899592" y="1268760"/>
            <a:chExt cx="6338913" cy="4474949"/>
          </a:xfrm>
        </p:grpSpPr>
        <p:pic>
          <p:nvPicPr>
            <p:cNvPr id="50182" name="Picture 2" descr="C:\Users\adelaflo\AppData\Local\Microsoft\Windows\Temporary Internet Files\Content.Outlook\F6BZC3M3\DSC03625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99592" y="1280007"/>
              <a:ext cx="3286687" cy="2161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83" name="Picture 3" descr="C:\Users\adelaflo\AppData\Local\Microsoft\Windows\Temporary Internet Files\Content.Outlook\F6BZC3M3\DSC00666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55976" y="1280007"/>
              <a:ext cx="2882529" cy="2161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84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99592" y="3631904"/>
              <a:ext cx="3286687" cy="2101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85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55976" y="3611371"/>
              <a:ext cx="2882529" cy="2121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186" name="TextBox 5"/>
            <p:cNvSpPr txBox="1">
              <a:spLocks noChangeArrowheads="1"/>
            </p:cNvSpPr>
            <p:nvPr/>
          </p:nvSpPr>
          <p:spPr bwMode="auto">
            <a:xfrm>
              <a:off x="4283968" y="3140968"/>
              <a:ext cx="242290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PE" sz="1200"/>
                <a:t>Visitas de pobladores Sorochuco</a:t>
              </a:r>
              <a:endParaRPr lang="en-US" sz="1200"/>
            </a:p>
          </p:txBody>
        </p:sp>
        <p:sp>
          <p:nvSpPr>
            <p:cNvPr id="50187" name="TextBox 12"/>
            <p:cNvSpPr txBox="1">
              <a:spLocks noChangeArrowheads="1"/>
            </p:cNvSpPr>
            <p:nvPr/>
          </p:nvSpPr>
          <p:spPr bwMode="auto">
            <a:xfrm>
              <a:off x="4283968" y="5466710"/>
              <a:ext cx="260244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PE" sz="1200"/>
                <a:t>Visitas de pobladores de Huasmín</a:t>
              </a:r>
              <a:endParaRPr lang="en-US" sz="1200"/>
            </a:p>
          </p:txBody>
        </p:sp>
        <p:sp>
          <p:nvSpPr>
            <p:cNvPr id="50188" name="TextBox 13"/>
            <p:cNvSpPr txBox="1">
              <a:spLocks noChangeArrowheads="1"/>
            </p:cNvSpPr>
            <p:nvPr/>
          </p:nvSpPr>
          <p:spPr bwMode="auto">
            <a:xfrm>
              <a:off x="899592" y="1268760"/>
              <a:ext cx="190468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PE" sz="1200">
                  <a:solidFill>
                    <a:schemeClr val="bg1"/>
                  </a:solidFill>
                </a:rPr>
                <a:t>Días de diálogo Celendín</a:t>
              </a: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50189" name="TextBox 14"/>
            <p:cNvSpPr txBox="1">
              <a:spLocks noChangeArrowheads="1"/>
            </p:cNvSpPr>
            <p:nvPr/>
          </p:nvSpPr>
          <p:spPr bwMode="auto">
            <a:xfrm>
              <a:off x="2115039" y="3656057"/>
              <a:ext cx="202491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PE" sz="1200">
                  <a:solidFill>
                    <a:schemeClr val="bg1"/>
                  </a:solidFill>
                </a:rPr>
                <a:t>Días de diálogo Sorochuco</a:t>
              </a:r>
              <a:endParaRPr lang="en-US" sz="1200">
                <a:solidFill>
                  <a:schemeClr val="bg1"/>
                </a:solidFill>
              </a:endParaRPr>
            </a:p>
          </p:txBody>
        </p:sp>
      </p:grpSp>
      <p:sp>
        <p:nvSpPr>
          <p:cNvPr id="50180" name="Rectangle 6"/>
          <p:cNvSpPr>
            <a:spLocks noChangeArrowheads="1"/>
          </p:cNvSpPr>
          <p:nvPr/>
        </p:nvSpPr>
        <p:spPr bwMode="auto">
          <a:xfrm>
            <a:off x="107950" y="908050"/>
            <a:ext cx="822960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PE" sz="2400" b="1"/>
              <a:t>Participación Ciudadana</a:t>
            </a:r>
          </a:p>
        </p:txBody>
      </p:sp>
      <p:sp>
        <p:nvSpPr>
          <p:cNvPr id="50181" name="Rectangle 1"/>
          <p:cNvSpPr>
            <a:spLocks noChangeArrowheads="1"/>
          </p:cNvSpPr>
          <p:nvPr/>
        </p:nvSpPr>
        <p:spPr bwMode="auto">
          <a:xfrm>
            <a:off x="107950" y="404813"/>
            <a:ext cx="63738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PE" sz="3200" b="1">
                <a:solidFill>
                  <a:srgbClr val="C00000"/>
                </a:solidFill>
              </a:rPr>
              <a:t>Nuestra responsabilidad social</a:t>
            </a:r>
            <a:endParaRPr lang="es-ES" sz="3200" b="1">
              <a:solidFill>
                <a:srgbClr val="C00000"/>
              </a:solidFill>
              <a:latin typeface="Arial Narrow" pitchFamily="34" charset="0"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61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ChangeArrowheads="1"/>
          </p:cNvSpPr>
          <p:nvPr/>
        </p:nvSpPr>
        <p:spPr bwMode="auto">
          <a:xfrm>
            <a:off x="457200" y="1557338"/>
            <a:ext cx="8229600" cy="420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endParaRPr lang="en-US"/>
          </a:p>
        </p:txBody>
      </p:sp>
      <p:graphicFrame>
        <p:nvGraphicFramePr>
          <p:cNvPr id="77949" name="Group 12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135058079"/>
              </p:ext>
            </p:extLst>
          </p:nvPr>
        </p:nvGraphicFramePr>
        <p:xfrm>
          <a:off x="240327" y="1724491"/>
          <a:ext cx="4115246" cy="3860670"/>
        </p:xfrm>
        <a:graphic>
          <a:graphicData uri="http://schemas.openxmlformats.org/drawingml/2006/table">
            <a:tbl>
              <a:tblPr/>
              <a:tblGrid>
                <a:gridCol w="246491"/>
                <a:gridCol w="246491"/>
                <a:gridCol w="242570"/>
                <a:gridCol w="751732"/>
                <a:gridCol w="793581"/>
                <a:gridCol w="793581"/>
                <a:gridCol w="1040800"/>
              </a:tblGrid>
              <a:tr h="391821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Ámbito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Rural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91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384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Talleres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de 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Informativos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en 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las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etapas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Antes, Durante </a:t>
                      </a:r>
                      <a:b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y  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Después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del EIA 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934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N° de Caseríos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Temas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Período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N° de </a:t>
                      </a:r>
                      <a:b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Eventos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N° de </a:t>
                      </a:r>
                      <a:b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Participantes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9952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32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Estado del </a:t>
                      </a:r>
                      <a:r>
                        <a:rPr kumimoji="0" 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Proyecto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Conga; EIA; </a:t>
                      </a:r>
                      <a:r>
                        <a:rPr kumimoji="0" 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Monitoreo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de </a:t>
                      </a:r>
                      <a:r>
                        <a:rPr kumimoji="0" 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agua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; </a:t>
                      </a:r>
                      <a:r>
                        <a:rPr kumimoji="0" 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Inversión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social; etc.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Abr 2007 a jun 2011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110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8225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232" name="Rectangle 6"/>
          <p:cNvSpPr>
            <a:spLocks noChangeArrowheads="1"/>
          </p:cNvSpPr>
          <p:nvPr/>
        </p:nvSpPr>
        <p:spPr bwMode="auto">
          <a:xfrm>
            <a:off x="107504" y="857399"/>
            <a:ext cx="822960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PE" sz="2400" b="1" dirty="0"/>
              <a:t>Participación </a:t>
            </a:r>
            <a:r>
              <a:rPr lang="es-PE" sz="2400" b="1" dirty="0" smtClean="0"/>
              <a:t>Ciudadana</a:t>
            </a:r>
            <a:endParaRPr lang="es-PE" sz="2400" b="1" dirty="0">
              <a:solidFill>
                <a:srgbClr val="FF3300"/>
              </a:solidFill>
            </a:endParaRPr>
          </a:p>
        </p:txBody>
      </p:sp>
      <p:sp>
        <p:nvSpPr>
          <p:cNvPr id="51233" name="Rectangle 1"/>
          <p:cNvSpPr>
            <a:spLocks noChangeArrowheads="1"/>
          </p:cNvSpPr>
          <p:nvPr/>
        </p:nvSpPr>
        <p:spPr bwMode="auto">
          <a:xfrm>
            <a:off x="107950" y="404813"/>
            <a:ext cx="63738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PE" sz="3200" b="1">
                <a:solidFill>
                  <a:srgbClr val="C00000"/>
                </a:solidFill>
              </a:rPr>
              <a:t>Nuestra responsabilidad social</a:t>
            </a:r>
            <a:endParaRPr lang="es-ES" sz="3200" b="1">
              <a:solidFill>
                <a:srgbClr val="C00000"/>
              </a:solidFill>
              <a:latin typeface="Arial Narrow" pitchFamily="34" charset="0"/>
              <a:ea typeface="Times New Roman" pitchFamily="18" charset="0"/>
              <a:cs typeface="Arial" charset="0"/>
            </a:endParaRPr>
          </a:p>
        </p:txBody>
      </p:sp>
      <p:graphicFrame>
        <p:nvGraphicFramePr>
          <p:cNvPr id="6" name="Group 1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2874130"/>
              </p:ext>
            </p:extLst>
          </p:nvPr>
        </p:nvGraphicFramePr>
        <p:xfrm>
          <a:off x="4550464" y="1700808"/>
          <a:ext cx="4270008" cy="3888433"/>
        </p:xfrm>
        <a:graphic>
          <a:graphicData uri="http://schemas.openxmlformats.org/drawingml/2006/table">
            <a:tbl>
              <a:tblPr/>
              <a:tblGrid>
                <a:gridCol w="950539"/>
                <a:gridCol w="935711"/>
                <a:gridCol w="724024"/>
                <a:gridCol w="724023"/>
                <a:gridCol w="935711"/>
              </a:tblGrid>
              <a:tr h="350836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Ámbito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Urbano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15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9382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Talleres de Informativos en las etapas Antes, Durante </a:t>
                      </a:r>
                      <a:b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y  Después del EIA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167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N° de Centros urbanos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Temas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Período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N° de </a:t>
                      </a:r>
                      <a:b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Eventos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N° de </a:t>
                      </a:r>
                      <a:b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Participantes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2494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Estado del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Proyecto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Conga; EIA;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Monitoreo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de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agua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;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Inversión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social; etc.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Set 2008 a jun 2011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41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1,941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19572" y="5733256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i="1" dirty="0" smtClean="0"/>
              <a:t>Adicionalmente, en el área urbana, se han realizado </a:t>
            </a:r>
            <a:r>
              <a:rPr lang="es-PE" sz="2000" b="1" i="1" dirty="0" smtClean="0"/>
              <a:t>341</a:t>
            </a:r>
            <a:r>
              <a:rPr lang="es-PE" b="1" i="1" dirty="0" smtClean="0"/>
              <a:t> eventos informativos en las localidades de Celendín, </a:t>
            </a:r>
            <a:r>
              <a:rPr lang="es-PE" b="1" i="1" dirty="0" err="1" smtClean="0"/>
              <a:t>Sorochuco</a:t>
            </a:r>
            <a:r>
              <a:rPr lang="es-PE" b="1" i="1" dirty="0" smtClean="0"/>
              <a:t>, </a:t>
            </a:r>
            <a:r>
              <a:rPr lang="es-PE" b="1" i="1" dirty="0" err="1" smtClean="0"/>
              <a:t>Huasmín</a:t>
            </a:r>
            <a:r>
              <a:rPr lang="es-PE" b="1" i="1" dirty="0" smtClean="0"/>
              <a:t>, La Encañada y Lima que han congregado a </a:t>
            </a:r>
            <a:r>
              <a:rPr lang="es-PE" sz="2000" b="1" i="1" dirty="0" smtClean="0"/>
              <a:t>12790</a:t>
            </a:r>
            <a:r>
              <a:rPr lang="es-PE" b="1" i="1" dirty="0" smtClean="0"/>
              <a:t> personas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10598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 bwMode="auto">
          <a:xfrm>
            <a:off x="-36512" y="2816932"/>
            <a:ext cx="9145016" cy="2268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2024" tIns="82800" rIns="198000" bIns="8280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ctr"/>
            <a:r>
              <a:rPr lang="es-PE" sz="4000" dirty="0" smtClean="0">
                <a:solidFill>
                  <a:schemeClr val="accent6"/>
                </a:solidFill>
                <a:latin typeface="Arial (Body)"/>
              </a:rPr>
              <a:t>3. GESTION DEL AGUA: OPORTUNIDAD DE DESARROLLO</a:t>
            </a:r>
            <a:endParaRPr lang="es-PE" dirty="0">
              <a:solidFill>
                <a:schemeClr val="accent6"/>
              </a:solidFill>
              <a:latin typeface="Arial (Body)"/>
            </a:endParaRPr>
          </a:p>
        </p:txBody>
      </p:sp>
    </p:spTree>
    <p:extLst>
      <p:ext uri="{BB962C8B-B14F-4D97-AF65-F5344CB8AC3E}">
        <p14:creationId xmlns:p14="http://schemas.microsoft.com/office/powerpoint/2010/main" val="27263053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 Título"/>
          <p:cNvSpPr txBox="1">
            <a:spLocks/>
          </p:cNvSpPr>
          <p:nvPr/>
        </p:nvSpPr>
        <p:spPr bwMode="auto">
          <a:xfrm>
            <a:off x="0" y="221739"/>
            <a:ext cx="6791101" cy="8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400" b="1">
                <a:solidFill>
                  <a:schemeClr val="accent6"/>
                </a:solidFill>
                <a:latin typeface="Arial (Body)"/>
              </a:defRPr>
            </a:lvl1pPr>
          </a:lstStyle>
          <a:p>
            <a:r>
              <a:rPr lang="es-PE" dirty="0"/>
              <a:t>Recursos Hídricos</a:t>
            </a:r>
          </a:p>
          <a:p>
            <a:r>
              <a:rPr lang="es-PE" dirty="0"/>
              <a:t>Disponibilidad de los Recursos Hídricos</a:t>
            </a:r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b="66439"/>
          <a:stretch/>
        </p:blipFill>
        <p:spPr bwMode="auto">
          <a:xfrm>
            <a:off x="92696" y="1196752"/>
            <a:ext cx="8670304" cy="1013048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7163" y="6144904"/>
            <a:ext cx="8910637" cy="70788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PE" sz="800" i="1" u="sng" dirty="0" smtClean="0"/>
              <a:t>Fuente</a:t>
            </a:r>
            <a:r>
              <a:rPr lang="es-PE" sz="800" i="1" dirty="0" smtClean="0"/>
              <a:t>:   Política y Estrategia Nacional de los Recursos Hídricos del Perú – Autoridad Nacional del Agua (2009)</a:t>
            </a:r>
          </a:p>
          <a:p>
            <a:r>
              <a:rPr lang="es-PE" sz="800" i="1" dirty="0"/>
              <a:t> </a:t>
            </a:r>
            <a:r>
              <a:rPr lang="es-PE" sz="800" i="1" dirty="0" smtClean="0"/>
              <a:t>             Informe Nacional sobre la Gestión del Agua en el Perú – Carlos Emanuel y Jorge Escurra  (2000)</a:t>
            </a:r>
          </a:p>
          <a:p>
            <a:r>
              <a:rPr lang="es-PE" sz="800" i="1" dirty="0"/>
              <a:t> </a:t>
            </a:r>
            <a:r>
              <a:rPr lang="es-PE" sz="800" i="1" dirty="0" smtClean="0"/>
              <a:t>             Institucionalidad para la Gestión del Agua – Universidad Nacional Agraria La Molina (2009)</a:t>
            </a:r>
          </a:p>
          <a:p>
            <a:r>
              <a:rPr lang="es-PE" sz="800" i="1" dirty="0"/>
              <a:t> </a:t>
            </a:r>
            <a:r>
              <a:rPr lang="es-PE" sz="800" i="1" dirty="0" smtClean="0"/>
              <a:t>             Anuario de Estadísticas Ambientales – INEI (2010) </a:t>
            </a:r>
          </a:p>
          <a:p>
            <a:r>
              <a:rPr lang="es-PE" sz="800" i="1" dirty="0"/>
              <a:t> </a:t>
            </a:r>
            <a:r>
              <a:rPr lang="es-PE" sz="800" i="1" dirty="0" smtClean="0"/>
              <a:t>             Foro Mundial del Agua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031875"/>
            <a:ext cx="914400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308" y="2362200"/>
            <a:ext cx="426335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62200"/>
            <a:ext cx="4575767" cy="289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" y="5334000"/>
            <a:ext cx="4270686" cy="73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34000"/>
            <a:ext cx="4495800" cy="73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5040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 Título"/>
          <p:cNvSpPr txBox="1">
            <a:spLocks/>
          </p:cNvSpPr>
          <p:nvPr/>
        </p:nvSpPr>
        <p:spPr bwMode="auto">
          <a:xfrm>
            <a:off x="-36512" y="249035"/>
            <a:ext cx="8676456" cy="8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400" b="1">
                <a:solidFill>
                  <a:schemeClr val="accent6"/>
                </a:solidFill>
                <a:latin typeface="Arial (Body)"/>
              </a:defRPr>
            </a:lvl1pPr>
          </a:lstStyle>
          <a:p>
            <a:r>
              <a:rPr lang="es-PE" dirty="0"/>
              <a:t>Recursos Hídricos </a:t>
            </a:r>
          </a:p>
          <a:p>
            <a:r>
              <a:rPr lang="es-PE" dirty="0"/>
              <a:t>¿Qué sucede con el agua de lluvia que cae en Cajamarca?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0" y="5766881"/>
            <a:ext cx="2171972" cy="93871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1100" b="1" u="sng" dirty="0" smtClean="0"/>
              <a:t>Fuentes</a:t>
            </a:r>
            <a:r>
              <a:rPr lang="es-ES" sz="1100" dirty="0" smtClean="0"/>
              <a:t>: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s-ES" sz="1100" dirty="0" smtClean="0"/>
              <a:t>Estación </a:t>
            </a:r>
            <a:r>
              <a:rPr lang="es-ES" sz="1100" dirty="0"/>
              <a:t>Jesús Túnel (SENAMHI) - Últimos 40 </a:t>
            </a:r>
            <a:r>
              <a:rPr lang="es-ES" sz="1100" dirty="0" smtClean="0"/>
              <a:t>años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s-ES" sz="1100" dirty="0" smtClean="0"/>
              <a:t>Dirección </a:t>
            </a:r>
            <a:r>
              <a:rPr lang="es-ES" sz="1100" dirty="0"/>
              <a:t>Regional de </a:t>
            </a:r>
            <a:r>
              <a:rPr lang="es-ES" sz="1100" dirty="0" smtClean="0"/>
              <a:t>Agricultura</a:t>
            </a:r>
            <a:endParaRPr lang="es-ES" sz="1100" dirty="0"/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s-ES" sz="1100" dirty="0" smtClean="0"/>
              <a:t>SEDACAJ</a:t>
            </a:r>
            <a:endParaRPr lang="en-US" sz="1100" dirty="0"/>
          </a:p>
        </p:txBody>
      </p:sp>
      <p:pic>
        <p:nvPicPr>
          <p:cNvPr id="5" name="Picture 5" descr="P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56"/>
          <a:stretch>
            <a:fillRect/>
          </a:stretch>
        </p:blipFill>
        <p:spPr bwMode="auto">
          <a:xfrm>
            <a:off x="84482" y="1184535"/>
            <a:ext cx="2376487" cy="1646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95400"/>
            <a:ext cx="5562600" cy="1049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2" y="2895600"/>
            <a:ext cx="6735146" cy="36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41454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 Título"/>
          <p:cNvSpPr txBox="1">
            <a:spLocks/>
          </p:cNvSpPr>
          <p:nvPr/>
        </p:nvSpPr>
        <p:spPr bwMode="auto">
          <a:xfrm>
            <a:off x="80963" y="0"/>
            <a:ext cx="5710237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PE" sz="2800" dirty="0" smtClean="0"/>
              <a:t>Características del Proyecto</a:t>
            </a:r>
          </a:p>
          <a:p>
            <a:pPr eaLnBrk="1" hangingPunct="1"/>
            <a:r>
              <a:rPr lang="es-PE" sz="2600" dirty="0" smtClean="0"/>
              <a:t>Distribución de la Inversión</a:t>
            </a:r>
            <a:endParaRPr lang="es-PE" sz="2600" dirty="0"/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7" y="2708921"/>
            <a:ext cx="1787430" cy="786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0462"/>
            <a:ext cx="6934200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0" b="11803"/>
          <a:stretch/>
        </p:blipFill>
        <p:spPr bwMode="auto">
          <a:xfrm>
            <a:off x="4686300" y="5576248"/>
            <a:ext cx="3467100" cy="9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8"/>
          <a:stretch/>
        </p:blipFill>
        <p:spPr bwMode="auto">
          <a:xfrm>
            <a:off x="255288" y="5489339"/>
            <a:ext cx="2314575" cy="135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1031875"/>
            <a:ext cx="914400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0795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22 Conector recto de flecha"/>
          <p:cNvCxnSpPr/>
          <p:nvPr/>
        </p:nvCxnSpPr>
        <p:spPr>
          <a:xfrm>
            <a:off x="1571604" y="2143116"/>
            <a:ext cx="7072362" cy="2214578"/>
          </a:xfrm>
          <a:prstGeom prst="straightConnector1">
            <a:avLst/>
          </a:prstGeom>
          <a:ln w="38100">
            <a:solidFill>
              <a:srgbClr val="00B0F0"/>
            </a:solidFill>
            <a:tailEnd type="stealth" w="lg" len="lg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7666214"/>
              </p:ext>
            </p:extLst>
          </p:nvPr>
        </p:nvGraphicFramePr>
        <p:xfrm>
          <a:off x="395536" y="2348880"/>
          <a:ext cx="8176992" cy="4131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2231" name="12 Rectángulo"/>
          <p:cNvSpPr>
            <a:spLocks noChangeArrowheads="1"/>
          </p:cNvSpPr>
          <p:nvPr/>
        </p:nvSpPr>
        <p:spPr bwMode="auto">
          <a:xfrm>
            <a:off x="-36512" y="6608385"/>
            <a:ext cx="79375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PE" sz="1200" b="1" dirty="0">
                <a:solidFill>
                  <a:schemeClr val="tx2"/>
                </a:solidFill>
                <a:latin typeface="Calibri" pitchFamily="34" charset="0"/>
              </a:rPr>
              <a:t>Fuente: INEI - </a:t>
            </a:r>
            <a:r>
              <a:rPr lang="es-PE" sz="1200" b="1" dirty="0" smtClean="0">
                <a:solidFill>
                  <a:schemeClr val="tx2"/>
                </a:solidFill>
                <a:latin typeface="Calibri" pitchFamily="34" charset="0"/>
              </a:rPr>
              <a:t>Encuesta Nacional de Hogares (ENAHO), 2001 – 2009.</a:t>
            </a:r>
            <a:endParaRPr lang="es-PE" sz="12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86324"/>
            <a:ext cx="7672936" cy="8224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4449" tIns="41483" rIns="84449" bIns="41483">
            <a:spAutoFit/>
          </a:bodyPr>
          <a:lstStyle/>
          <a:p>
            <a:pPr algn="ctr" defTabSz="854075" eaLnBrk="0" hangingPunct="0"/>
            <a:r>
              <a:rPr lang="en-US" sz="2400" b="1" dirty="0">
                <a:solidFill>
                  <a:schemeClr val="accent6"/>
                </a:solidFill>
                <a:latin typeface="+mj-lt"/>
                <a:cs typeface="Arial" pitchFamily="34" charset="0"/>
              </a:rPr>
              <a:t>Cajamarca: </a:t>
            </a:r>
            <a:r>
              <a:rPr lang="en-US" sz="2400" b="1" dirty="0" smtClean="0">
                <a:solidFill>
                  <a:schemeClr val="accent6"/>
                </a:solidFill>
                <a:latin typeface="+mj-lt"/>
                <a:cs typeface="Arial" pitchFamily="34" charset="0"/>
              </a:rPr>
              <a:t>% de </a:t>
            </a:r>
            <a:r>
              <a:rPr lang="en-US" sz="2400" b="1" dirty="0" err="1" smtClean="0">
                <a:solidFill>
                  <a:schemeClr val="accent6"/>
                </a:solidFill>
                <a:latin typeface="+mj-lt"/>
                <a:cs typeface="Arial" pitchFamily="34" charset="0"/>
              </a:rPr>
              <a:t>Población</a:t>
            </a:r>
            <a:r>
              <a:rPr lang="en-US" sz="2400" b="1" dirty="0" smtClean="0">
                <a:solidFill>
                  <a:schemeClr val="accent6"/>
                </a:solidFill>
                <a:latin typeface="+mj-lt"/>
                <a:cs typeface="Arial" pitchFamily="34" charset="0"/>
              </a:rPr>
              <a:t> en </a:t>
            </a:r>
            <a:r>
              <a:rPr lang="en-US" sz="2400" b="1" dirty="0" err="1" smtClean="0">
                <a:solidFill>
                  <a:schemeClr val="accent6"/>
                </a:solidFill>
                <a:latin typeface="+mj-lt"/>
                <a:cs typeface="Arial" pitchFamily="34" charset="0"/>
              </a:rPr>
              <a:t>Situación</a:t>
            </a:r>
            <a:endParaRPr lang="en-US" sz="2400" b="1" dirty="0" smtClean="0">
              <a:solidFill>
                <a:schemeClr val="accent6"/>
              </a:solidFill>
              <a:latin typeface="+mj-lt"/>
              <a:cs typeface="Arial" pitchFamily="34" charset="0"/>
            </a:endParaRPr>
          </a:p>
          <a:p>
            <a:pPr algn="ctr" defTabSz="854075" eaLnBrk="0" hangingPunct="0"/>
            <a:r>
              <a:rPr lang="en-US" sz="2400" b="1" dirty="0" smtClean="0">
                <a:solidFill>
                  <a:schemeClr val="accent6"/>
                </a:solidFill>
                <a:latin typeface="+mj-lt"/>
                <a:cs typeface="Arial" pitchFamily="34" charset="0"/>
              </a:rPr>
              <a:t> de </a:t>
            </a:r>
            <a:r>
              <a:rPr lang="en-US" sz="2400" b="1" dirty="0" err="1" smtClean="0">
                <a:solidFill>
                  <a:schemeClr val="accent6"/>
                </a:solidFill>
                <a:latin typeface="+mj-lt"/>
                <a:cs typeface="Arial" pitchFamily="34" charset="0"/>
              </a:rPr>
              <a:t>Pobreza</a:t>
            </a:r>
            <a:r>
              <a:rPr lang="en-US" sz="2400" b="1" dirty="0" smtClean="0">
                <a:solidFill>
                  <a:schemeClr val="accent6"/>
                </a:solidFill>
                <a:latin typeface="+mj-lt"/>
                <a:cs typeface="Arial" pitchFamily="34" charset="0"/>
              </a:rPr>
              <a:t> 2001 – 2010</a:t>
            </a:r>
            <a:endParaRPr lang="en-US" sz="2400" b="1" dirty="0">
              <a:solidFill>
                <a:schemeClr val="accent6"/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031875"/>
            <a:ext cx="914400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69234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1031875"/>
            <a:ext cx="914400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Picture 4" descr="DRejo061103"/>
          <p:cNvPicPr>
            <a:picLocks noChangeAspect="1" noChangeArrowheads="1"/>
          </p:cNvPicPr>
          <p:nvPr/>
        </p:nvPicPr>
        <p:blipFill>
          <a:blip r:embed="rId2">
            <a:lum bright="-8000" contras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483768" y="1031875"/>
            <a:ext cx="47590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s-PE" sz="6600" dirty="0" smtClean="0">
                <a:solidFill>
                  <a:schemeClr val="bg1"/>
                </a:solidFill>
              </a:rPr>
              <a:t>GRACIAS !!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373216"/>
            <a:ext cx="947784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/>
              </a:rPr>
              <a:t>www.conga.pe</a:t>
            </a:r>
            <a:endParaRPr lang="en-US" sz="2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s-PE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4"/>
              </a:rPr>
              <a:t>http://elaguaprimero.blogspot.com</a:t>
            </a:r>
            <a:endParaRPr lang="es-PE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12974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53733"/>
            <a:ext cx="8382000" cy="5391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1 Título"/>
          <p:cNvSpPr>
            <a:spLocks noGrp="1"/>
          </p:cNvSpPr>
          <p:nvPr>
            <p:ph type="title" idx="4294967295"/>
          </p:nvPr>
        </p:nvSpPr>
        <p:spPr>
          <a:xfrm>
            <a:off x="-19096" y="-48904"/>
            <a:ext cx="6084888" cy="998214"/>
          </a:xfrm>
        </p:spPr>
        <p:txBody>
          <a:bodyPr anchor="t"/>
          <a:lstStyle/>
          <a:p>
            <a:pPr algn="l"/>
            <a:r>
              <a:rPr lang="es-ES" sz="2800" b="0" dirty="0" smtClean="0">
                <a:solidFill>
                  <a:schemeClr val="tx1"/>
                </a:solidFill>
                <a:cs typeface="Arial" charset="0"/>
              </a:rPr>
              <a:t>Características del Proyecto</a:t>
            </a:r>
            <a:br>
              <a:rPr lang="es-ES" sz="2800" b="0" dirty="0" smtClean="0">
                <a:solidFill>
                  <a:schemeClr val="tx1"/>
                </a:solidFill>
                <a:cs typeface="Arial" charset="0"/>
              </a:rPr>
            </a:br>
            <a:r>
              <a:rPr lang="es-ES" sz="2600" b="0" dirty="0" smtClean="0">
                <a:solidFill>
                  <a:schemeClr val="tx1"/>
                </a:solidFill>
                <a:cs typeface="Arial" charset="0"/>
              </a:rPr>
              <a:t>Esquema General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031875"/>
            <a:ext cx="914400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4037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3672408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s-PE" sz="3600" dirty="0" smtClean="0">
                <a:solidFill>
                  <a:schemeClr val="accent6"/>
                </a:solidFill>
                <a:latin typeface="Cooper Black" pitchFamily="18" charset="0"/>
              </a:rPr>
              <a:t>OPORTUNIDADES DE DESARROLLO EN CAJAMARCA</a:t>
            </a:r>
          </a:p>
          <a:p>
            <a:pPr marL="0" indent="0" algn="ctr">
              <a:buNone/>
            </a:pPr>
            <a:endParaRPr lang="es-PE" sz="105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610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6440"/>
            <a:ext cx="8280920" cy="5004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0" y="6484938"/>
            <a:ext cx="9142534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632898BF-7544-40E8-B3FE-8462E784EE32}" type="slidenum">
              <a:rPr lang="es-ES" sz="1400" b="1">
                <a:solidFill>
                  <a:srgbClr val="FFFFFF"/>
                </a:solidFill>
                <a:latin typeface="Tahoma" pitchFamily="34" charset="0"/>
                <a:ea typeface="宋体" pitchFamily="2" charset="-122"/>
              </a:rPr>
              <a:pPr algn="ctr" eaLnBrk="1" hangingPunct="1"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6</a:t>
            </a:fld>
            <a:endParaRPr lang="es-ES" sz="1400" b="1">
              <a:solidFill>
                <a:srgbClr val="FFFFFF"/>
              </a:solidFill>
              <a:latin typeface="Tahoma" pitchFamily="34" charset="0"/>
              <a:ea typeface="宋体" pitchFamily="2" charset="-122"/>
            </a:endParaRPr>
          </a:p>
        </p:txBody>
      </p:sp>
      <p:sp>
        <p:nvSpPr>
          <p:cNvPr id="14340" name="Line 3"/>
          <p:cNvSpPr>
            <a:spLocks noChangeShapeType="1"/>
          </p:cNvSpPr>
          <p:nvPr/>
        </p:nvSpPr>
        <p:spPr bwMode="auto">
          <a:xfrm>
            <a:off x="461523" y="203200"/>
            <a:ext cx="8470030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1" name="Line 4"/>
          <p:cNvSpPr>
            <a:spLocks noChangeShapeType="1"/>
          </p:cNvSpPr>
          <p:nvPr/>
        </p:nvSpPr>
        <p:spPr bwMode="auto">
          <a:xfrm>
            <a:off x="461523" y="203200"/>
            <a:ext cx="1465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2" name="Line 5"/>
          <p:cNvSpPr>
            <a:spLocks noChangeShapeType="1"/>
          </p:cNvSpPr>
          <p:nvPr/>
        </p:nvSpPr>
        <p:spPr bwMode="auto">
          <a:xfrm>
            <a:off x="8931553" y="203200"/>
            <a:ext cx="1466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6" name="Text Box 9"/>
          <p:cNvSpPr txBox="1">
            <a:spLocks noChangeArrowheads="1"/>
          </p:cNvSpPr>
          <p:nvPr/>
        </p:nvSpPr>
        <p:spPr bwMode="auto">
          <a:xfrm>
            <a:off x="2051720" y="1340768"/>
            <a:ext cx="4574197" cy="643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PE" sz="1600" b="1" dirty="0">
                <a:solidFill>
                  <a:srgbClr val="000000"/>
                </a:solidFill>
                <a:latin typeface="Tahoma" pitchFamily="34" charset="0"/>
                <a:ea typeface="宋体" pitchFamily="2" charset="-122"/>
              </a:rPr>
              <a:t>PBI per cápita, 1950-2009</a:t>
            </a:r>
          </a:p>
          <a:p>
            <a:pPr algn="ctr"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PE" sz="1300" dirty="0">
                <a:solidFill>
                  <a:srgbClr val="000000"/>
                </a:solidFill>
                <a:latin typeface="Tahoma" pitchFamily="34" charset="0"/>
                <a:ea typeface="宋体" pitchFamily="2" charset="-122"/>
              </a:rPr>
              <a:t> (en nuevos soles de 1994)</a:t>
            </a:r>
          </a:p>
        </p:txBody>
      </p:sp>
      <p:sp>
        <p:nvSpPr>
          <p:cNvPr id="14347" name="Rectangle 10"/>
          <p:cNvSpPr>
            <a:spLocks noChangeArrowheads="1"/>
          </p:cNvSpPr>
          <p:nvPr/>
        </p:nvSpPr>
        <p:spPr bwMode="auto">
          <a:xfrm>
            <a:off x="-36512" y="6638521"/>
            <a:ext cx="2539104" cy="24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PE" sz="1100" dirty="0">
                <a:solidFill>
                  <a:srgbClr val="000000"/>
                </a:solidFill>
                <a:ea typeface="宋体" pitchFamily="2" charset="-122"/>
              </a:rPr>
              <a:t>Fuente: BCRP</a:t>
            </a:r>
          </a:p>
        </p:txBody>
      </p:sp>
      <p:sp>
        <p:nvSpPr>
          <p:cNvPr id="14348" name="Line 11"/>
          <p:cNvSpPr>
            <a:spLocks noChangeShapeType="1"/>
          </p:cNvSpPr>
          <p:nvPr/>
        </p:nvSpPr>
        <p:spPr bwMode="auto">
          <a:xfrm flipH="1">
            <a:off x="2723714" y="4643439"/>
            <a:ext cx="3762505" cy="1587"/>
          </a:xfrm>
          <a:prstGeom prst="line">
            <a:avLst/>
          </a:prstGeom>
          <a:noFill/>
          <a:ln w="15840">
            <a:solidFill>
              <a:srgbClr val="333399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9" name="Line 12"/>
          <p:cNvSpPr>
            <a:spLocks noChangeShapeType="1"/>
          </p:cNvSpPr>
          <p:nvPr/>
        </p:nvSpPr>
        <p:spPr bwMode="auto">
          <a:xfrm flipH="1">
            <a:off x="4437940" y="3071814"/>
            <a:ext cx="3630641" cy="1587"/>
          </a:xfrm>
          <a:prstGeom prst="line">
            <a:avLst/>
          </a:prstGeom>
          <a:noFill/>
          <a:ln w="15840">
            <a:solidFill>
              <a:srgbClr val="333399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0" y="44624"/>
            <a:ext cx="6963857" cy="10729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lvl="0"/>
            <a:r>
              <a:rPr lang="es-PE" dirty="0" smtClean="0">
                <a:solidFill>
                  <a:schemeClr val="accent6"/>
                </a:solidFill>
                <a:latin typeface="Arial (Body)"/>
              </a:rPr>
              <a:t>Usualmente se afirma que el Perú perdió tres décadas entre 1960 y 1990…</a:t>
            </a:r>
          </a:p>
          <a:p>
            <a:endParaRPr lang="es-PE" dirty="0">
              <a:solidFill>
                <a:schemeClr val="accent6"/>
              </a:solidFill>
              <a:latin typeface="Arial (Body)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1031875"/>
            <a:ext cx="914400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6152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9795"/>
            <a:ext cx="8424936" cy="467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0" y="6484938"/>
            <a:ext cx="9142534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90771753-9884-4585-8316-138A08620E21}" type="slidenum">
              <a:rPr lang="es-ES" sz="1400" b="1">
                <a:solidFill>
                  <a:srgbClr val="FFFFFF"/>
                </a:solidFill>
                <a:latin typeface="Tahoma" pitchFamily="34" charset="0"/>
                <a:ea typeface="宋体" pitchFamily="2" charset="-122"/>
              </a:rPr>
              <a:pPr algn="ctr" eaLnBrk="1" hangingPunct="1"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7</a:t>
            </a:fld>
            <a:endParaRPr lang="es-ES" sz="1400" b="1">
              <a:solidFill>
                <a:srgbClr val="FFFFFF"/>
              </a:solidFill>
              <a:latin typeface="Tahoma" pitchFamily="34" charset="0"/>
              <a:ea typeface="宋体" pitchFamily="2" charset="-122"/>
            </a:endParaRPr>
          </a:p>
        </p:txBody>
      </p:sp>
      <p:sp>
        <p:nvSpPr>
          <p:cNvPr id="15364" name="Line 2"/>
          <p:cNvSpPr>
            <a:spLocks noChangeShapeType="1"/>
          </p:cNvSpPr>
          <p:nvPr/>
        </p:nvSpPr>
        <p:spPr bwMode="auto">
          <a:xfrm>
            <a:off x="461523" y="203200"/>
            <a:ext cx="8470030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5" name="Line 3"/>
          <p:cNvSpPr>
            <a:spLocks noChangeShapeType="1"/>
          </p:cNvSpPr>
          <p:nvPr/>
        </p:nvSpPr>
        <p:spPr bwMode="auto">
          <a:xfrm>
            <a:off x="461523" y="203200"/>
            <a:ext cx="1465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6" name="Line 4"/>
          <p:cNvSpPr>
            <a:spLocks noChangeShapeType="1"/>
          </p:cNvSpPr>
          <p:nvPr/>
        </p:nvSpPr>
        <p:spPr bwMode="auto">
          <a:xfrm>
            <a:off x="8931553" y="203200"/>
            <a:ext cx="1466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0" name="Text Box 8"/>
          <p:cNvSpPr txBox="1">
            <a:spLocks noChangeArrowheads="1"/>
          </p:cNvSpPr>
          <p:nvPr/>
        </p:nvSpPr>
        <p:spPr bwMode="auto">
          <a:xfrm>
            <a:off x="2051720" y="1129434"/>
            <a:ext cx="4953672" cy="643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PE" sz="1600" b="1" dirty="0">
                <a:solidFill>
                  <a:srgbClr val="000000"/>
                </a:solidFill>
                <a:latin typeface="Tahoma" pitchFamily="34" charset="0"/>
                <a:ea typeface="宋体" pitchFamily="2" charset="-122"/>
              </a:rPr>
              <a:t>PBI real per cápita, 1953-2009</a:t>
            </a:r>
          </a:p>
          <a:p>
            <a:pPr algn="ctr"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PE" sz="1300" dirty="0">
                <a:solidFill>
                  <a:srgbClr val="000000"/>
                </a:solidFill>
                <a:latin typeface="Tahoma" pitchFamily="34" charset="0"/>
                <a:ea typeface="宋体" pitchFamily="2" charset="-122"/>
              </a:rPr>
              <a:t> (en dólares de 2005 ajustados por paridad de poder de compra)</a:t>
            </a:r>
          </a:p>
        </p:txBody>
      </p:sp>
      <p:sp>
        <p:nvSpPr>
          <p:cNvPr id="15371" name="Rectangle 9"/>
          <p:cNvSpPr>
            <a:spLocks noChangeArrowheads="1"/>
          </p:cNvSpPr>
          <p:nvPr/>
        </p:nvSpPr>
        <p:spPr bwMode="auto">
          <a:xfrm>
            <a:off x="0" y="6637882"/>
            <a:ext cx="4518522" cy="26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PE" sz="1200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Fuente: </a:t>
            </a:r>
            <a:r>
              <a:rPr lang="es-PE" sz="1200" dirty="0" err="1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University</a:t>
            </a:r>
            <a:r>
              <a:rPr lang="es-PE" sz="1200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 of Pennsylvania/</a:t>
            </a:r>
            <a:r>
              <a:rPr lang="es-PE" sz="1200" dirty="0" err="1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Penn</a:t>
            </a:r>
            <a:r>
              <a:rPr lang="es-PE" sz="1200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 </a:t>
            </a:r>
            <a:r>
              <a:rPr lang="es-PE" sz="1200" dirty="0" err="1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World</a:t>
            </a:r>
            <a:r>
              <a:rPr lang="es-PE" sz="1200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 </a:t>
            </a:r>
            <a:r>
              <a:rPr lang="es-PE" sz="1200" dirty="0" err="1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Tables</a:t>
            </a:r>
            <a:endParaRPr lang="es-PE" sz="1200" dirty="0">
              <a:solidFill>
                <a:srgbClr val="000000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5372" name="Rectangle 9"/>
          <p:cNvSpPr>
            <a:spLocks noChangeArrowheads="1"/>
          </p:cNvSpPr>
          <p:nvPr/>
        </p:nvSpPr>
        <p:spPr bwMode="auto">
          <a:xfrm rot="-5400000">
            <a:off x="7739425" y="5760638"/>
            <a:ext cx="576262" cy="24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PE" sz="1100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2009</a:t>
            </a:r>
          </a:p>
        </p:txBody>
      </p:sp>
      <p:sp>
        <p:nvSpPr>
          <p:cNvPr id="15373" name="Text Box 15"/>
          <p:cNvSpPr txBox="1">
            <a:spLocks noChangeArrowheads="1"/>
          </p:cNvSpPr>
          <p:nvPr/>
        </p:nvSpPr>
        <p:spPr bwMode="auto">
          <a:xfrm>
            <a:off x="5871614" y="1780352"/>
            <a:ext cx="27252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1200" b="1" dirty="0">
                <a:solidFill>
                  <a:srgbClr val="996633"/>
                </a:solidFill>
              </a:rPr>
              <a:t>Corea del Sur 2009: US$ 25,000 de 2005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031875"/>
            <a:ext cx="914400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1 Título"/>
          <p:cNvSpPr txBox="1">
            <a:spLocks/>
          </p:cNvSpPr>
          <p:nvPr/>
        </p:nvSpPr>
        <p:spPr>
          <a:xfrm>
            <a:off x="37529" y="123776"/>
            <a:ext cx="7270775" cy="10729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lvl="0"/>
            <a:r>
              <a:rPr lang="es-PE" sz="2400" dirty="0" smtClean="0">
                <a:solidFill>
                  <a:schemeClr val="accent6"/>
                </a:solidFill>
                <a:latin typeface="Arial (Body)"/>
              </a:rPr>
              <a:t>…cuando, en realidad, se perdió mucho más porque el resto del mundo siguió creciendo</a:t>
            </a:r>
          </a:p>
          <a:p>
            <a:endParaRPr lang="es-PE" sz="2400" dirty="0">
              <a:solidFill>
                <a:schemeClr val="accent6"/>
              </a:solidFill>
              <a:latin typeface="Arial (Body)"/>
            </a:endParaRPr>
          </a:p>
        </p:txBody>
      </p:sp>
    </p:spTree>
    <p:extLst>
      <p:ext uri="{BB962C8B-B14F-4D97-AF65-F5344CB8AC3E}">
        <p14:creationId xmlns:p14="http://schemas.microsoft.com/office/powerpoint/2010/main" val="68252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2 Marcador de número de diapositiva"/>
          <p:cNvSpPr txBox="1">
            <a:spLocks noGrp="1"/>
          </p:cNvSpPr>
          <p:nvPr/>
        </p:nvSpPr>
        <p:spPr bwMode="auto">
          <a:xfrm>
            <a:off x="0" y="6484938"/>
            <a:ext cx="914400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hangingPunct="1"/>
            <a:fld id="{2BE0E9E2-8390-44D6-A504-B38D6D679A43}" type="slidenum">
              <a:rPr lang="es-ES" sz="1400" b="1">
                <a:latin typeface="Tahoma" pitchFamily="34" charset="0"/>
              </a:rPr>
              <a:pPr algn="ctr" defTabSz="914400" eaLnBrk="1" hangingPunct="1"/>
              <a:t>8</a:t>
            </a:fld>
            <a:endParaRPr lang="es-ES" sz="1400" b="1">
              <a:latin typeface="Tahoma" pitchFamily="34" charset="0"/>
            </a:endParaRPr>
          </a:p>
        </p:txBody>
      </p:sp>
      <p:sp>
        <p:nvSpPr>
          <p:cNvPr id="21510" name="Text Box 22"/>
          <p:cNvSpPr txBox="1">
            <a:spLocks noChangeArrowheads="1"/>
          </p:cNvSpPr>
          <p:nvPr/>
        </p:nvSpPr>
        <p:spPr bwMode="auto">
          <a:xfrm>
            <a:off x="2123728" y="1196752"/>
            <a:ext cx="5256584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/>
            <a:r>
              <a:rPr lang="es-ES" sz="1600" b="1" u="sng" dirty="0">
                <a:solidFill>
                  <a:schemeClr val="tx1"/>
                </a:solidFill>
                <a:latin typeface="Tahoma" pitchFamily="34" charset="0"/>
              </a:rPr>
              <a:t>Perú: Índice de producción minera, 1990-2010</a:t>
            </a:r>
          </a:p>
          <a:p>
            <a:pPr algn="ctr" defTabSz="914400"/>
            <a:r>
              <a:rPr lang="es-PE" sz="1300" dirty="0">
                <a:solidFill>
                  <a:schemeClr val="tx1"/>
                </a:solidFill>
                <a:latin typeface="Tahoma" pitchFamily="34" charset="0"/>
              </a:rPr>
              <a:t>(En índice, 1990=100)</a:t>
            </a:r>
            <a:endParaRPr lang="es-ES" sz="13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1511" name="Text Box 12"/>
          <p:cNvSpPr txBox="1">
            <a:spLocks noChangeArrowheads="1"/>
          </p:cNvSpPr>
          <p:nvPr/>
        </p:nvSpPr>
        <p:spPr bwMode="auto">
          <a:xfrm>
            <a:off x="12488" y="6656803"/>
            <a:ext cx="4588849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r>
              <a:rPr lang="es-PE" sz="1100" b="1" dirty="0">
                <a:solidFill>
                  <a:schemeClr val="tx1"/>
                </a:solidFill>
              </a:rPr>
              <a:t>Fuente: </a:t>
            </a:r>
            <a:r>
              <a:rPr lang="es-PE" sz="1100" b="1" i="1" dirty="0">
                <a:solidFill>
                  <a:schemeClr val="tx1"/>
                </a:solidFill>
              </a:rPr>
              <a:t>BCRP</a:t>
            </a:r>
            <a:endParaRPr lang="es-PE" sz="1100" b="1" dirty="0">
              <a:solidFill>
                <a:schemeClr val="tx1"/>
              </a:solidFill>
            </a:endParaRPr>
          </a:p>
        </p:txBody>
      </p:sp>
      <p:pic>
        <p:nvPicPr>
          <p:cNvPr id="2151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0073"/>
            <a:ext cx="8136904" cy="4901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0" y="1031875"/>
            <a:ext cx="914400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1 Título"/>
          <p:cNvSpPr txBox="1">
            <a:spLocks/>
          </p:cNvSpPr>
          <p:nvPr/>
        </p:nvSpPr>
        <p:spPr>
          <a:xfrm>
            <a:off x="52251" y="123776"/>
            <a:ext cx="7616093" cy="10729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lvl="0"/>
            <a:r>
              <a:rPr lang="es-PE" sz="2400" dirty="0" smtClean="0">
                <a:solidFill>
                  <a:schemeClr val="accent6"/>
                </a:solidFill>
                <a:latin typeface="Arial (Body)"/>
              </a:rPr>
              <a:t>La producción minera peruana creció muy fuerte desde inicios de los 90 hasta el 2008</a:t>
            </a:r>
          </a:p>
          <a:p>
            <a:endParaRPr lang="es-PE" sz="2400" dirty="0">
              <a:solidFill>
                <a:schemeClr val="accent6"/>
              </a:solidFill>
              <a:latin typeface="Arial (Body)"/>
            </a:endParaRPr>
          </a:p>
        </p:txBody>
      </p:sp>
    </p:spTree>
    <p:extLst>
      <p:ext uri="{BB962C8B-B14F-4D97-AF65-F5344CB8AC3E}">
        <p14:creationId xmlns:p14="http://schemas.microsoft.com/office/powerpoint/2010/main" val="37696717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 bwMode="auto">
          <a:xfrm>
            <a:off x="323528" y="2924944"/>
            <a:ext cx="835292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2024" tIns="82800" rIns="198000" bIns="8280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ctr"/>
            <a:r>
              <a:rPr lang="es-PE" sz="4000" dirty="0" smtClean="0">
                <a:solidFill>
                  <a:schemeClr val="accent6"/>
                </a:solidFill>
                <a:latin typeface="Arial (Body)"/>
              </a:rPr>
              <a:t>2. </a:t>
            </a:r>
            <a:r>
              <a:rPr lang="es-PE" sz="4000" dirty="0" smtClean="0">
                <a:solidFill>
                  <a:schemeClr val="accent6"/>
                </a:solidFill>
                <a:latin typeface="Arial (Body)"/>
              </a:rPr>
              <a:t>CAJAMARCA</a:t>
            </a:r>
            <a:endParaRPr lang="es-PE" dirty="0">
              <a:solidFill>
                <a:schemeClr val="accent6"/>
              </a:solidFill>
              <a:latin typeface="Arial (Body)"/>
            </a:endParaRPr>
          </a:p>
        </p:txBody>
      </p:sp>
    </p:spTree>
    <p:extLst>
      <p:ext uri="{BB962C8B-B14F-4D97-AF65-F5344CB8AC3E}">
        <p14:creationId xmlns:p14="http://schemas.microsoft.com/office/powerpoint/2010/main" val="35274539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ga">
  <a:themeElements>
    <a:clrScheme name="06 Comunicacion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06 Comunicacion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6 Comunicacio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6 Comunicacio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6 Comunicacio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6 Comunicacio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6 Comunicacio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6 Comunicacio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6 Comunicacio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6 Comunicacio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6 Comunicacio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6 Comunicacio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6 Comunicacio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6 Comunicacio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Conga</Template>
  <TotalTime>1076</TotalTime>
  <Words>1086</Words>
  <Application>Microsoft Office PowerPoint</Application>
  <PresentationFormat>On-screen Show (4:3)</PresentationFormat>
  <Paragraphs>193</Paragraphs>
  <Slides>31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Conga</vt:lpstr>
      <vt:lpstr> EL AGUA PRIMERO LA MINA DESPUÉS PROYECTO CONGA / YANACOCHA </vt:lpstr>
      <vt:lpstr>PowerPoint Presentation</vt:lpstr>
      <vt:lpstr>PowerPoint Presentation</vt:lpstr>
      <vt:lpstr>Características del Proyecto Esquema General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Manuales Metodológicos del Modelo DRIT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Windows XP Titan Ultimate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Admin</dc:creator>
  <cp:lastModifiedBy>Dario Zegarra Macchiavello</cp:lastModifiedBy>
  <cp:revision>150</cp:revision>
  <dcterms:created xsi:type="dcterms:W3CDTF">2012-04-17T02:33:35Z</dcterms:created>
  <dcterms:modified xsi:type="dcterms:W3CDTF">2012-05-23T14:33:58Z</dcterms:modified>
</cp:coreProperties>
</file>