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8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40" r:id="rId2"/>
    <p:sldMasterId id="2147483757" r:id="rId3"/>
    <p:sldMasterId id="2147483774" r:id="rId4"/>
    <p:sldMasterId id="2147483791" r:id="rId5"/>
    <p:sldMasterId id="2147483808" r:id="rId6"/>
    <p:sldMasterId id="2147483825" r:id="rId7"/>
    <p:sldMasterId id="2147483842" r:id="rId8"/>
    <p:sldMasterId id="2147483859" r:id="rId9"/>
  </p:sldMasterIdLst>
  <p:notesMasterIdLst>
    <p:notesMasterId r:id="rId29"/>
  </p:notesMasterIdLst>
  <p:sldIdLst>
    <p:sldId id="25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59" r:id="rId28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69" d="100"/>
          <a:sy n="69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7540E-6FCE-4819-A460-7577A499FBF3}" type="datetimeFigureOut">
              <a:rPr lang="es-PE" smtClean="0"/>
              <a:t>20/04/2016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A1561-DBDF-488A-8543-4F46B0E1F08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0711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A1561-DBDF-488A-8543-4F46B0E1F081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78107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A1561-DBDF-488A-8543-4F46B0E1F081}" type="slidenum">
              <a:rPr lang="es-PE" smtClean="0"/>
              <a:t>19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3098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A1561-DBDF-488A-8543-4F46B0E1F081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50591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A1561-DBDF-488A-8543-4F46B0E1F081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06478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A1561-DBDF-488A-8543-4F46B0E1F081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67874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A1561-DBDF-488A-8543-4F46B0E1F081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2363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A1561-DBDF-488A-8543-4F46B0E1F081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10251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A1561-DBDF-488A-8543-4F46B0E1F081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0527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A1561-DBDF-488A-8543-4F46B0E1F081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3919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A1561-DBDF-488A-8543-4F46B0E1F081}" type="slidenum">
              <a:rPr lang="es-PE" smtClean="0"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59761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639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639" y="4050922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7462-F4A1-455B-8A97-B17725797761}" type="datetimeFigureOut">
              <a:rPr lang="es-PE" smtClean="0"/>
              <a:t>20/04/2016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075D-ED44-4ECB-8525-F57D34896A0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3000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7462-F4A1-455B-8A97-B17725797761}" type="datetimeFigureOut">
              <a:rPr lang="es-PE" smtClean="0"/>
              <a:t>20/04/2016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075D-ED44-4ECB-8525-F57D34896A0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742214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6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73064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26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26" y="2737280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305" y="2737280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636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5897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9394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4959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3934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391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03474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17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9723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357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17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6793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6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5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7462-F4A1-455B-8A97-B17725797761}" type="datetimeFigureOut">
              <a:rPr lang="es-PE" smtClean="0"/>
              <a:t>20/04/2016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075D-ED44-4ECB-8525-F57D34896A0E}" type="slidenum">
              <a:rPr lang="es-PE" smtClean="0"/>
              <a:t>‹Nº›</a:t>
            </a:fld>
            <a:endParaRPr lang="es-PE"/>
          </a:p>
        </p:txBody>
      </p:sp>
      <p:sp>
        <p:nvSpPr>
          <p:cNvPr id="24" name="TextBox 23"/>
          <p:cNvSpPr txBox="1"/>
          <p:nvPr/>
        </p:nvSpPr>
        <p:spPr>
          <a:xfrm>
            <a:off x="482755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43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414132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680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6964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72" y="609634"/>
            <a:ext cx="978557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18" y="609600"/>
            <a:ext cx="5295113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73886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52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643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7134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71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0417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6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5435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18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18" y="2737264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97" y="2737264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005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68554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325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7462-F4A1-455B-8A97-B17725797761}" type="datetimeFigureOut">
              <a:rPr lang="es-PE" smtClean="0"/>
              <a:t>20/04/2016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075D-ED44-4ECB-8525-F57D34896A0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8398855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4943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52749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463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7710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9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33279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0041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9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582714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14631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1236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64" y="609618"/>
            <a:ext cx="978557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10" y="609600"/>
            <a:ext cx="5295113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14488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09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6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7462-F4A1-455B-8A97-B17725797761}" type="datetimeFigureOut">
              <a:rPr lang="es-PE" smtClean="0"/>
              <a:t>20/04/2016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075D-ED44-4ECB-8525-F57D34896A0E}" type="slidenum">
              <a:rPr lang="es-PE" smtClean="0"/>
              <a:t>‹Nº›</a:t>
            </a:fld>
            <a:endParaRPr lang="es-PE"/>
          </a:p>
        </p:txBody>
      </p:sp>
      <p:sp>
        <p:nvSpPr>
          <p:cNvPr id="24" name="TextBox 23"/>
          <p:cNvSpPr txBox="1"/>
          <p:nvPr/>
        </p:nvSpPr>
        <p:spPr>
          <a:xfrm>
            <a:off x="482755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43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103942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1539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50195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92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84577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16180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798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2290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4407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65807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8369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92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7462-F4A1-455B-8A97-B17725797761}" type="datetimeFigureOut">
              <a:rPr lang="es-PE" smtClean="0"/>
              <a:t>20/04/2016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075D-ED44-4ECB-8525-F57D34896A0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803381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29090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147118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5801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435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057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7462-F4A1-455B-8A97-B17725797761}" type="datetimeFigureOut">
              <a:rPr lang="es-PE" smtClean="0"/>
              <a:t>20/04/2016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075D-ED44-4ECB-8525-F57D34896A0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5145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88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88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7462-F4A1-455B-8A97-B17725797761}" type="datetimeFigureOut">
              <a:rPr lang="es-PE" smtClean="0"/>
              <a:t>20/04/2016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075D-ED44-4ECB-8525-F57D34896A0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33896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918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93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871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71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22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7462-F4A1-455B-8A97-B17725797761}" type="datetimeFigureOut">
              <a:rPr lang="es-PE" smtClean="0"/>
              <a:t>20/04/2016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075D-ED44-4ECB-8525-F57D34896A0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80311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6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9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51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51" y="2737330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330" y="2737330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89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94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183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5009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565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25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45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42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2767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3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42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6533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00871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7462-F4A1-455B-8A97-B17725797761}" type="datetimeFigureOut">
              <a:rPr lang="es-PE" smtClean="0"/>
              <a:t>20/04/2016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075D-ED44-4ECB-8525-F57D34896A0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942022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947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64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97" y="609684"/>
            <a:ext cx="978557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43" y="609600"/>
            <a:ext cx="5295113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859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912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2073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1472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71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5664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6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3351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48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48" y="2737324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327" y="2737324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134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552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65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44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7462-F4A1-455B-8A97-B17725797761}" type="datetimeFigureOut">
              <a:rPr lang="es-PE" smtClean="0"/>
              <a:t>20/04/2016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075D-ED44-4ECB-8525-F57D34896A0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91756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5003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42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960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503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39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78555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8628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39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37085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5088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735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94" y="609678"/>
            <a:ext cx="978557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40" y="609600"/>
            <a:ext cx="5295113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66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90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43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334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334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7462-F4A1-455B-8A97-B17725797761}" type="datetimeFigureOut">
              <a:rPr lang="es-PE" smtClean="0"/>
              <a:t>20/04/2016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075D-ED44-4ECB-8525-F57D34896A0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01307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4216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71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516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6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561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44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44" y="273731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323" y="273731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486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507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468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499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214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736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7206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35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5654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7462-F4A1-455B-8A97-B17725797761}" type="datetimeFigureOut">
              <a:rPr lang="es-PE" smtClean="0"/>
              <a:t>20/04/2016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075D-ED44-4ECB-8525-F57D34896A0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54993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6680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35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97804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514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434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90" y="609670"/>
            <a:ext cx="978557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36" y="609600"/>
            <a:ext cx="5295113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7549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9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5737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179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71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482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6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9191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3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39" y="273730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318" y="273730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4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7462-F4A1-455B-8A97-B17725797761}" type="datetimeFigureOut">
              <a:rPr lang="es-PE" smtClean="0"/>
              <a:t>20/04/2016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075D-ED44-4ECB-8525-F57D34896A0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232550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1519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559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498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630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954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879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3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51222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815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3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87931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494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5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7" y="515013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7462-F4A1-455B-8A97-B17725797761}" type="datetimeFigureOut">
              <a:rPr lang="es-PE" smtClean="0"/>
              <a:t>20/04/2016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075D-ED44-4ECB-8525-F57D34896A0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598712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85" y="609660"/>
            <a:ext cx="978557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31" y="609600"/>
            <a:ext cx="5295113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677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82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4992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6461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71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3441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6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5444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33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33" y="2737294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312" y="2737294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831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1005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0798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4973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746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43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1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7462-F4A1-455B-8A97-B17725797761}" type="datetimeFigureOut">
              <a:rPr lang="es-PE" smtClean="0"/>
              <a:t>20/04/2016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075D-ED44-4ECB-8525-F57D34896A0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021949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4449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24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9451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5339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24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09723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18643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501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79" y="609648"/>
            <a:ext cx="978557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25" y="609600"/>
            <a:ext cx="5295113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6028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68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655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7881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71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360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6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43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451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27462-F4A1-455B-8A97-B17725797761}" type="datetimeFigureOut">
              <a:rPr lang="es-PE" smtClean="0"/>
              <a:t>20/04/2016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451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8" y="6041451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2C8075D-ED44-4ECB-8525-F57D34896A0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7644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447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447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9" y="6041447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457200"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3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441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441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9" y="6041441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457200"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59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43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43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9" y="604143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457200"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01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42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42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9" y="604142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457200"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59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411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411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9" y="6041411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457200"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9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97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97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9" y="6041397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457200"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0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81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81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9" y="6041381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457200"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31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457200"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67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7.jp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53344" y="142290"/>
            <a:ext cx="7200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</a:rPr>
              <a:t>La Red Nacional de Líderes Sociales – RNLS</a:t>
            </a:r>
            <a:endParaRPr lang="es-PE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:\RNLS\foto red corregida 390x23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892480" cy="5201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9 Imagen" descr="F:\tupac AMARU I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2700"/>
            <a:ext cx="1182861" cy="11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18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NATURALEZA DE LA RED</a:t>
            </a:r>
            <a:endParaRPr lang="es-PE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1570" y="2212109"/>
            <a:ext cx="6347714" cy="3880773"/>
          </a:xfrm>
        </p:spPr>
        <p:txBody>
          <a:bodyPr>
            <a:normAutofit fontScale="92500" lnSpcReduction="20000"/>
          </a:bodyPr>
          <a:lstStyle/>
          <a:p>
            <a:r>
              <a:rPr lang="es-PE" sz="2400" b="1" dirty="0" smtClean="0">
                <a:solidFill>
                  <a:srgbClr val="002060"/>
                </a:solidFill>
                <a:latin typeface="Arial"/>
                <a:ea typeface="Times New Roman"/>
              </a:rPr>
              <a:t>RNLS </a:t>
            </a:r>
            <a:r>
              <a:rPr lang="es-PE" sz="2400" b="1" dirty="0">
                <a:solidFill>
                  <a:srgbClr val="002060"/>
                </a:solidFill>
                <a:latin typeface="Arial"/>
                <a:ea typeface="Times New Roman"/>
              </a:rPr>
              <a:t>es un espacio abierto de líderes y lideresas de la sociedad </a:t>
            </a:r>
            <a:r>
              <a:rPr lang="es-PE" sz="2400" b="1" dirty="0" smtClean="0">
                <a:solidFill>
                  <a:srgbClr val="002060"/>
                </a:solidFill>
                <a:latin typeface="Arial"/>
                <a:ea typeface="Times New Roman"/>
              </a:rPr>
              <a:t>civil.</a:t>
            </a:r>
          </a:p>
          <a:p>
            <a:r>
              <a:rPr lang="es-PE" sz="2400" b="1" dirty="0" smtClean="0">
                <a:solidFill>
                  <a:srgbClr val="002060"/>
                </a:solidFill>
                <a:latin typeface="Arial"/>
                <a:ea typeface="Times New Roman"/>
              </a:rPr>
              <a:t>Tenemos </a:t>
            </a:r>
            <a:r>
              <a:rPr lang="es-PE" sz="2400" b="1" dirty="0">
                <a:solidFill>
                  <a:srgbClr val="002060"/>
                </a:solidFill>
                <a:latin typeface="Arial"/>
                <a:ea typeface="Times New Roman"/>
              </a:rPr>
              <a:t>diferentes posiciones, </a:t>
            </a:r>
            <a:r>
              <a:rPr lang="es-PE" sz="2400" b="1" dirty="0" smtClean="0">
                <a:solidFill>
                  <a:srgbClr val="002060"/>
                </a:solidFill>
                <a:latin typeface="Arial"/>
                <a:ea typeface="Times New Roman"/>
              </a:rPr>
              <a:t>pero compartimos </a:t>
            </a:r>
            <a:r>
              <a:rPr lang="es-PE" sz="2400" b="1" dirty="0">
                <a:solidFill>
                  <a:srgbClr val="002060"/>
                </a:solidFill>
                <a:latin typeface="Arial"/>
                <a:ea typeface="Times New Roman"/>
              </a:rPr>
              <a:t>el liderazgo transformador, la práctica de valores, apostamos por el diálogo, escuchamos </a:t>
            </a:r>
            <a:r>
              <a:rPr lang="es-PE" sz="2400" b="1" dirty="0" smtClean="0">
                <a:solidFill>
                  <a:srgbClr val="002060"/>
                </a:solidFill>
                <a:latin typeface="Arial"/>
                <a:ea typeface="Times New Roman"/>
              </a:rPr>
              <a:t>y respetamos </a:t>
            </a:r>
            <a:r>
              <a:rPr lang="es-PE" sz="2400" b="1" dirty="0">
                <a:solidFill>
                  <a:srgbClr val="002060"/>
                </a:solidFill>
                <a:latin typeface="Arial"/>
                <a:ea typeface="Times New Roman"/>
              </a:rPr>
              <a:t>todas las </a:t>
            </a:r>
            <a:r>
              <a:rPr lang="es-PE" sz="2400" b="1" dirty="0" smtClean="0">
                <a:solidFill>
                  <a:srgbClr val="002060"/>
                </a:solidFill>
                <a:latin typeface="Arial"/>
                <a:ea typeface="Times New Roman"/>
              </a:rPr>
              <a:t>posiciones.</a:t>
            </a:r>
          </a:p>
          <a:p>
            <a:r>
              <a:rPr lang="es-PE" sz="2400" b="1" dirty="0">
                <a:solidFill>
                  <a:srgbClr val="002060"/>
                </a:solidFill>
                <a:latin typeface="Arial"/>
                <a:ea typeface="Times New Roman"/>
              </a:rPr>
              <a:t>Debemos fortalecer nuestras </a:t>
            </a:r>
            <a:r>
              <a:rPr lang="es-PE" sz="2400" b="1" dirty="0" smtClean="0">
                <a:solidFill>
                  <a:srgbClr val="002060"/>
                </a:solidFill>
                <a:latin typeface="Arial"/>
                <a:ea typeface="Times New Roman"/>
              </a:rPr>
              <a:t>capacidades y cambiar nuestras actitudes para </a:t>
            </a:r>
            <a:r>
              <a:rPr lang="es-PE" sz="2400" b="1" dirty="0">
                <a:solidFill>
                  <a:srgbClr val="002060"/>
                </a:solidFill>
                <a:latin typeface="Arial"/>
                <a:ea typeface="Times New Roman"/>
              </a:rPr>
              <a:t>lograr el desarrollo mediante el diálogo y el intercambio de visiones y emociones entre las personas.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690" y="4941168"/>
            <a:ext cx="2387883" cy="183071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692" y="499492"/>
            <a:ext cx="2497460" cy="24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8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Rectángulo"/>
          <p:cNvSpPr/>
          <p:nvPr/>
        </p:nvSpPr>
        <p:spPr>
          <a:xfrm>
            <a:off x="3042641" y="2060848"/>
            <a:ext cx="2077641" cy="2736304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s-PE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Grupo de Dialogo Ancash</a:t>
            </a:r>
            <a:r>
              <a:rPr lang="es-PE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GDA</a:t>
            </a:r>
            <a:endParaRPr lang="es-PE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457200"/>
            <a:r>
              <a:rPr lang="es-PE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Coordinación Colegiada</a:t>
            </a:r>
            <a:r>
              <a:rPr lang="es-PE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C.C.</a:t>
            </a:r>
            <a:endParaRPr lang="es-PE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4 Rectángulo"/>
          <p:cNvSpPr/>
          <p:nvPr/>
        </p:nvSpPr>
        <p:spPr>
          <a:xfrm>
            <a:off x="313134" y="2204864"/>
            <a:ext cx="2057400" cy="2376264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s-PE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 de Líderes Sociales de Ancash - </a:t>
            </a:r>
            <a:r>
              <a:rPr lang="es-PE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RLSA</a:t>
            </a:r>
            <a:endParaRPr lang="es-PE" sz="28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5649516" y="2451187"/>
            <a:ext cx="2594892" cy="547689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s-P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 </a:t>
            </a:r>
            <a:r>
              <a:rPr lang="es-P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Técnica</a:t>
            </a:r>
            <a:endParaRPr lang="es-P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5649516" y="3191673"/>
            <a:ext cx="2594892" cy="547689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s-P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Comunicaciones</a:t>
            </a:r>
            <a:endParaRPr lang="es-P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5649516" y="3936282"/>
            <a:ext cx="2594892" cy="547693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s-P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Comisión de Ética</a:t>
            </a:r>
            <a:endParaRPr lang="es-P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echa izquierda y derecha 9"/>
          <p:cNvSpPr/>
          <p:nvPr/>
        </p:nvSpPr>
        <p:spPr>
          <a:xfrm>
            <a:off x="2441974" y="3265881"/>
            <a:ext cx="529232" cy="399254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PE">
              <a:solidFill>
                <a:prstClr val="white"/>
              </a:solidFill>
            </a:endParaRPr>
          </a:p>
        </p:txBody>
      </p:sp>
      <p:sp>
        <p:nvSpPr>
          <p:cNvPr id="13" name="Flecha izquierda y derecha 12"/>
          <p:cNvSpPr/>
          <p:nvPr/>
        </p:nvSpPr>
        <p:spPr>
          <a:xfrm>
            <a:off x="5165527" y="2557466"/>
            <a:ext cx="457796" cy="399254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PE">
              <a:solidFill>
                <a:prstClr val="white"/>
              </a:solidFill>
            </a:endParaRPr>
          </a:p>
        </p:txBody>
      </p:sp>
      <p:sp>
        <p:nvSpPr>
          <p:cNvPr id="14" name="Flecha izquierda y derecha 13"/>
          <p:cNvSpPr/>
          <p:nvPr/>
        </p:nvSpPr>
        <p:spPr>
          <a:xfrm>
            <a:off x="5165527" y="3340100"/>
            <a:ext cx="457796" cy="399254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PE">
              <a:solidFill>
                <a:prstClr val="white"/>
              </a:solidFill>
            </a:endParaRPr>
          </a:p>
        </p:txBody>
      </p:sp>
      <p:sp>
        <p:nvSpPr>
          <p:cNvPr id="15" name="Flecha izquierda y derecha 14"/>
          <p:cNvSpPr/>
          <p:nvPr/>
        </p:nvSpPr>
        <p:spPr>
          <a:xfrm>
            <a:off x="5165527" y="4084634"/>
            <a:ext cx="457796" cy="399254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PE">
              <a:solidFill>
                <a:prstClr val="white"/>
              </a:solidFill>
            </a:endParaRPr>
          </a:p>
        </p:txBody>
      </p:sp>
      <p:pic>
        <p:nvPicPr>
          <p:cNvPr id="11" name="9 Imagen" descr="F:\tupac AMARU 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2700"/>
            <a:ext cx="1337071" cy="127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14 Grupo"/>
          <p:cNvGrpSpPr>
            <a:grpSpLocks/>
          </p:cNvGrpSpPr>
          <p:nvPr/>
        </p:nvGrpSpPr>
        <p:grpSpPr bwMode="auto">
          <a:xfrm>
            <a:off x="0" y="6165850"/>
            <a:ext cx="9150350" cy="647700"/>
            <a:chOff x="0" y="6165304"/>
            <a:chExt cx="9150492" cy="648072"/>
          </a:xfrm>
        </p:grpSpPr>
        <p:pic>
          <p:nvPicPr>
            <p:cNvPr id="16" name="4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392" y="6341003"/>
              <a:ext cx="864097" cy="472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16 Rectángulo"/>
            <p:cNvSpPr/>
            <p:nvPr/>
          </p:nvSpPr>
          <p:spPr>
            <a:xfrm>
              <a:off x="0" y="6165304"/>
              <a:ext cx="9144142" cy="46064"/>
            </a:xfrm>
            <a:prstGeom prst="rect">
              <a:avLst/>
            </a:prstGeom>
            <a:solidFill>
              <a:srgbClr val="0066FF"/>
            </a:solidFill>
            <a:ln w="25400" cap="flat" cmpd="sng" algn="ctr">
              <a:solidFill>
                <a:srgbClr val="0066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4763" y="6263786"/>
              <a:ext cx="9144142" cy="46064"/>
            </a:xfrm>
            <a:prstGeom prst="rect">
              <a:avLst/>
            </a:prstGeom>
            <a:solidFill>
              <a:srgbClr val="009900"/>
            </a:solidFill>
            <a:ln w="25400" cap="flat" cmpd="sng" algn="ctr">
              <a:solidFill>
                <a:srgbClr val="0099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9" name="18 Conector recto"/>
            <p:cNvCxnSpPr/>
            <p:nvPr/>
          </p:nvCxnSpPr>
          <p:spPr>
            <a:xfrm>
              <a:off x="4763" y="6236783"/>
              <a:ext cx="9145729" cy="0"/>
            </a:xfrm>
            <a:prstGeom prst="line">
              <a:avLst/>
            </a:prstGeom>
            <a:noFill/>
            <a:ln w="38100" cap="flat" cmpd="sng" algn="ctr">
              <a:solidFill>
                <a:srgbClr val="92D05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2228907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91" y="404664"/>
            <a:ext cx="7520383" cy="1320800"/>
          </a:xfrm>
        </p:spPr>
        <p:txBody>
          <a:bodyPr>
            <a:normAutofit/>
          </a:bodyPr>
          <a:lstStyle/>
          <a:p>
            <a:r>
              <a:rPr lang="es-PE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son o qué es?</a:t>
            </a:r>
            <a:endParaRPr lang="es-PE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30" y="2060848"/>
            <a:ext cx="7632848" cy="3880773"/>
          </a:xfrm>
        </p:spPr>
        <p:txBody>
          <a:bodyPr>
            <a:noAutofit/>
          </a:bodyPr>
          <a:lstStyle/>
          <a:p>
            <a:pPr marL="444500" indent="-444500" algn="just"/>
            <a:r>
              <a:rPr lang="es-PE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organización conformada por líderes y lideresas sociales de Comunidades Campesinas y </a:t>
            </a:r>
            <a:r>
              <a:rPr lang="es-PE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localidades preferentemente </a:t>
            </a:r>
            <a:r>
              <a:rPr lang="es-PE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ámbito rural.</a:t>
            </a:r>
          </a:p>
        </p:txBody>
      </p:sp>
      <p:grpSp>
        <p:nvGrpSpPr>
          <p:cNvPr id="4" name="14 Grupo"/>
          <p:cNvGrpSpPr>
            <a:grpSpLocks/>
          </p:cNvGrpSpPr>
          <p:nvPr/>
        </p:nvGrpSpPr>
        <p:grpSpPr bwMode="auto">
          <a:xfrm>
            <a:off x="0" y="6165850"/>
            <a:ext cx="9150350" cy="647700"/>
            <a:chOff x="0" y="6165304"/>
            <a:chExt cx="9150492" cy="648072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392" y="6341003"/>
              <a:ext cx="864097" cy="472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5 Rectángulo"/>
            <p:cNvSpPr/>
            <p:nvPr/>
          </p:nvSpPr>
          <p:spPr>
            <a:xfrm>
              <a:off x="0" y="6165304"/>
              <a:ext cx="9144142" cy="46064"/>
            </a:xfrm>
            <a:prstGeom prst="rect">
              <a:avLst/>
            </a:prstGeom>
            <a:solidFill>
              <a:srgbClr val="0066FF"/>
            </a:solidFill>
            <a:ln w="25400" cap="flat" cmpd="sng" algn="ctr">
              <a:solidFill>
                <a:srgbClr val="0066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4763" y="6263786"/>
              <a:ext cx="9144142" cy="46064"/>
            </a:xfrm>
            <a:prstGeom prst="rect">
              <a:avLst/>
            </a:prstGeom>
            <a:solidFill>
              <a:srgbClr val="009900"/>
            </a:solidFill>
            <a:ln w="25400" cap="flat" cmpd="sng" algn="ctr">
              <a:solidFill>
                <a:srgbClr val="0099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" name="7 Conector recto"/>
            <p:cNvCxnSpPr/>
            <p:nvPr/>
          </p:nvCxnSpPr>
          <p:spPr>
            <a:xfrm>
              <a:off x="4763" y="6236783"/>
              <a:ext cx="9145729" cy="0"/>
            </a:xfrm>
            <a:prstGeom prst="line">
              <a:avLst/>
            </a:prstGeom>
            <a:noFill/>
            <a:ln w="38100" cap="flat" cmpd="sng" algn="ctr">
              <a:solidFill>
                <a:srgbClr val="92D05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3024583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6447501" cy="947192"/>
          </a:xfrm>
        </p:spPr>
        <p:txBody>
          <a:bodyPr>
            <a:normAutofit/>
          </a:bodyPr>
          <a:lstStyle/>
          <a:p>
            <a:r>
              <a:rPr lang="es-PE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¿Quiénes son?</a:t>
            </a:r>
            <a:endParaRPr lang="es-PE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917831"/>
              </p:ext>
            </p:extLst>
          </p:nvPr>
        </p:nvGraphicFramePr>
        <p:xfrm>
          <a:off x="323528" y="980728"/>
          <a:ext cx="8168454" cy="5153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5086"/>
                <a:gridCol w="2648085"/>
                <a:gridCol w="3829412"/>
                <a:gridCol w="1275871"/>
              </a:tblGrid>
              <a:tr h="322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 smtClean="0">
                          <a:effectLst/>
                        </a:rPr>
                        <a:t>N°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 smtClean="0">
                          <a:effectLst/>
                        </a:rPr>
                        <a:t>LÍDER/LIDERESA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 smtClean="0">
                          <a:effectLst/>
                        </a:rPr>
                        <a:t>COMUNIDAD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 smtClean="0">
                          <a:effectLst/>
                        </a:rPr>
                        <a:t>PROVINCIA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22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effectLst/>
                        </a:rPr>
                        <a:t>01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effectLst/>
                        </a:rPr>
                        <a:t>Adán </a:t>
                      </a:r>
                      <a:r>
                        <a:rPr lang="es-PE" sz="1600" b="1" dirty="0" err="1">
                          <a:effectLst/>
                        </a:rPr>
                        <a:t>Pajuelo</a:t>
                      </a:r>
                      <a:r>
                        <a:rPr lang="es-PE" sz="1600" b="1" dirty="0">
                          <a:effectLst/>
                        </a:rPr>
                        <a:t> Bula </a:t>
                      </a:r>
                      <a:endParaRPr lang="es-P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effectLst/>
                        </a:rPr>
                        <a:t>Cruz de Mayo </a:t>
                      </a:r>
                      <a:endParaRPr lang="es-P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effectLst/>
                        </a:rPr>
                        <a:t>Huaylas </a:t>
                      </a:r>
                      <a:endParaRPr lang="es-P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322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effectLst/>
                        </a:rPr>
                        <a:t>02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effectLst/>
                        </a:rPr>
                        <a:t>Antonio Dueñas </a:t>
                      </a:r>
                      <a:r>
                        <a:rPr lang="es-PE" sz="1600" b="1" dirty="0" err="1">
                          <a:effectLst/>
                        </a:rPr>
                        <a:t>Goñi</a:t>
                      </a:r>
                      <a:endParaRPr lang="es-P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effectLst/>
                        </a:rPr>
                        <a:t>Cruz de Mayo </a:t>
                      </a:r>
                      <a:endParaRPr lang="es-P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effectLst/>
                        </a:rPr>
                        <a:t>Huaylas </a:t>
                      </a:r>
                      <a:endParaRPr lang="es-P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322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effectLst/>
                        </a:rPr>
                        <a:t>03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effectLst/>
                        </a:rPr>
                        <a:t>Luis Caballero Popayán </a:t>
                      </a:r>
                      <a:endParaRPr lang="es-P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>
                          <a:effectLst/>
                        </a:rPr>
                        <a:t>Conveagro  </a:t>
                      </a:r>
                      <a:endParaRPr lang="es-P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 err="1">
                          <a:effectLst/>
                        </a:rPr>
                        <a:t>Carhuaz</a:t>
                      </a:r>
                      <a:r>
                        <a:rPr lang="es-PE" sz="1600" b="1" dirty="0">
                          <a:effectLst/>
                        </a:rPr>
                        <a:t> </a:t>
                      </a:r>
                      <a:endParaRPr lang="es-P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322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effectLst/>
                        </a:rPr>
                        <a:t>04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effectLst/>
                        </a:rPr>
                        <a:t>Artemio Giraldo Antonio </a:t>
                      </a:r>
                      <a:endParaRPr lang="es-P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effectLst/>
                        </a:rPr>
                        <a:t>Comité de Usuarios – </a:t>
                      </a:r>
                      <a:r>
                        <a:rPr lang="es-PE" sz="1600" b="1" dirty="0" err="1">
                          <a:effectLst/>
                        </a:rPr>
                        <a:t>Hualcán</a:t>
                      </a:r>
                      <a:r>
                        <a:rPr lang="es-PE" sz="1600" b="1" dirty="0">
                          <a:effectLst/>
                        </a:rPr>
                        <a:t> </a:t>
                      </a:r>
                      <a:endParaRPr lang="es-P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 err="1">
                          <a:effectLst/>
                        </a:rPr>
                        <a:t>Carhuaz</a:t>
                      </a:r>
                      <a:endParaRPr lang="es-P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322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effectLst/>
                        </a:rPr>
                        <a:t>05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effectLst/>
                        </a:rPr>
                        <a:t>Victoriano Obispo </a:t>
                      </a:r>
                      <a:r>
                        <a:rPr lang="es-PE" sz="1600" b="1" dirty="0" err="1">
                          <a:effectLst/>
                        </a:rPr>
                        <a:t>Rupay</a:t>
                      </a:r>
                      <a:r>
                        <a:rPr lang="es-PE" sz="1600" b="1" dirty="0">
                          <a:effectLst/>
                        </a:rPr>
                        <a:t> </a:t>
                      </a:r>
                      <a:endParaRPr lang="es-P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>
                          <a:effectLst/>
                        </a:rPr>
                        <a:t>JASS Mataquita </a:t>
                      </a:r>
                      <a:endParaRPr lang="es-P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>
                          <a:effectLst/>
                        </a:rPr>
                        <a:t>Huaraz </a:t>
                      </a:r>
                      <a:endParaRPr lang="es-P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322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effectLst/>
                        </a:rPr>
                        <a:t>06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effectLst/>
                        </a:rPr>
                        <a:t>Liria Mata </a:t>
                      </a:r>
                      <a:r>
                        <a:rPr lang="es-PE" sz="1600" b="1" dirty="0" err="1">
                          <a:effectLst/>
                        </a:rPr>
                        <a:t>Rupay</a:t>
                      </a:r>
                      <a:r>
                        <a:rPr lang="es-PE" sz="1600" b="1" dirty="0">
                          <a:effectLst/>
                        </a:rPr>
                        <a:t> </a:t>
                      </a:r>
                      <a:endParaRPr lang="es-P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>
                          <a:effectLst/>
                        </a:rPr>
                        <a:t>Organización Mujeres – Mataquita </a:t>
                      </a:r>
                      <a:endParaRPr lang="es-P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>
                          <a:effectLst/>
                        </a:rPr>
                        <a:t>Huaraz </a:t>
                      </a:r>
                      <a:endParaRPr lang="es-P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322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effectLst/>
                        </a:rPr>
                        <a:t>07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>
                          <a:effectLst/>
                        </a:rPr>
                        <a:t>Urbano Corpus Castillo </a:t>
                      </a:r>
                      <a:endParaRPr lang="es-P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>
                          <a:effectLst/>
                        </a:rPr>
                        <a:t>Collahuasi </a:t>
                      </a:r>
                      <a:endParaRPr lang="es-P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>
                          <a:effectLst/>
                        </a:rPr>
                        <a:t>Recuay </a:t>
                      </a:r>
                      <a:endParaRPr lang="es-P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322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effectLst/>
                        </a:rPr>
                        <a:t>08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>
                          <a:effectLst/>
                        </a:rPr>
                        <a:t>Teodosia Ramírez Cerna</a:t>
                      </a:r>
                      <a:endParaRPr lang="es-P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effectLst/>
                        </a:rPr>
                        <a:t>C.C. Manco </a:t>
                      </a:r>
                      <a:r>
                        <a:rPr lang="es-PE" sz="1600" b="1" dirty="0" err="1">
                          <a:effectLst/>
                        </a:rPr>
                        <a:t>Cápac</a:t>
                      </a:r>
                      <a:r>
                        <a:rPr lang="es-PE" sz="1600" b="1" dirty="0">
                          <a:effectLst/>
                        </a:rPr>
                        <a:t> </a:t>
                      </a:r>
                      <a:endParaRPr lang="es-P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>
                          <a:effectLst/>
                        </a:rPr>
                        <a:t>Recuay </a:t>
                      </a:r>
                      <a:endParaRPr lang="es-P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322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effectLst/>
                        </a:rPr>
                        <a:t>09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>
                          <a:effectLst/>
                        </a:rPr>
                        <a:t>Melitón Genebrozo Rivera</a:t>
                      </a:r>
                      <a:endParaRPr lang="es-P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effectLst/>
                        </a:rPr>
                        <a:t>C.C. </a:t>
                      </a:r>
                      <a:r>
                        <a:rPr lang="es-PE" sz="1600" b="1" dirty="0" err="1">
                          <a:effectLst/>
                        </a:rPr>
                        <a:t>Huambo</a:t>
                      </a:r>
                      <a:r>
                        <a:rPr lang="es-PE" sz="1600" b="1" dirty="0">
                          <a:effectLst/>
                        </a:rPr>
                        <a:t> </a:t>
                      </a:r>
                      <a:endParaRPr lang="es-P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>
                          <a:effectLst/>
                        </a:rPr>
                        <a:t>Recuay </a:t>
                      </a:r>
                      <a:endParaRPr lang="es-P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322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effectLst/>
                        </a:rPr>
                        <a:t>10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>
                          <a:effectLst/>
                        </a:rPr>
                        <a:t>Celso Jaimes Vásquez </a:t>
                      </a:r>
                      <a:endParaRPr lang="es-P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effectLst/>
                        </a:rPr>
                        <a:t>C.C. </a:t>
                      </a:r>
                      <a:r>
                        <a:rPr lang="es-PE" sz="1600" b="1" dirty="0" err="1">
                          <a:effectLst/>
                        </a:rPr>
                        <a:t>Aquia</a:t>
                      </a:r>
                      <a:r>
                        <a:rPr lang="es-PE" sz="1600" b="1" dirty="0">
                          <a:effectLst/>
                        </a:rPr>
                        <a:t> </a:t>
                      </a:r>
                      <a:endParaRPr lang="es-P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>
                          <a:effectLst/>
                        </a:rPr>
                        <a:t>Bolognesi </a:t>
                      </a:r>
                      <a:endParaRPr lang="es-P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322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effectLst/>
                        </a:rPr>
                        <a:t>11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>
                          <a:effectLst/>
                        </a:rPr>
                        <a:t>Santa Huerta Prudencio </a:t>
                      </a:r>
                      <a:endParaRPr lang="es-P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effectLst/>
                        </a:rPr>
                        <a:t>C.C. </a:t>
                      </a:r>
                      <a:r>
                        <a:rPr lang="es-PE" sz="1600" b="1" dirty="0" err="1">
                          <a:effectLst/>
                        </a:rPr>
                        <a:t>Aija</a:t>
                      </a:r>
                      <a:r>
                        <a:rPr lang="es-PE" sz="1600" b="1" dirty="0">
                          <a:effectLst/>
                        </a:rPr>
                        <a:t> </a:t>
                      </a:r>
                      <a:endParaRPr lang="es-P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>
                          <a:effectLst/>
                        </a:rPr>
                        <a:t>Aija </a:t>
                      </a:r>
                      <a:endParaRPr lang="es-P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322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effectLst/>
                        </a:rPr>
                        <a:t>12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>
                          <a:effectLst/>
                        </a:rPr>
                        <a:t>Pablo Salazar Solís</a:t>
                      </a:r>
                      <a:endParaRPr lang="es-P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 err="1">
                          <a:effectLst/>
                        </a:rPr>
                        <a:t>Juprog</a:t>
                      </a:r>
                      <a:r>
                        <a:rPr lang="es-PE" sz="1600" b="1" dirty="0">
                          <a:effectLst/>
                        </a:rPr>
                        <a:t> – San Marcos </a:t>
                      </a:r>
                      <a:endParaRPr lang="es-P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effectLst/>
                        </a:rPr>
                        <a:t>Huari </a:t>
                      </a:r>
                      <a:endParaRPr lang="es-P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322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effectLst/>
                        </a:rPr>
                        <a:t>13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>
                          <a:effectLst/>
                        </a:rPr>
                        <a:t>María Marzano Velásquez </a:t>
                      </a:r>
                      <a:endParaRPr lang="es-P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>
                          <a:effectLst/>
                        </a:rPr>
                        <a:t>Chipta – San Marcos </a:t>
                      </a:r>
                      <a:endParaRPr lang="es-P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effectLst/>
                        </a:rPr>
                        <a:t>Huari </a:t>
                      </a:r>
                      <a:endParaRPr lang="es-P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322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effectLst/>
                        </a:rPr>
                        <a:t>14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>
                          <a:effectLst/>
                        </a:rPr>
                        <a:t>Antonio Castro Garay </a:t>
                      </a:r>
                      <a:endParaRPr lang="es-P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>
                          <a:effectLst/>
                        </a:rPr>
                        <a:t>Santa Cruz de Pichiú – San Marcos </a:t>
                      </a:r>
                      <a:endParaRPr lang="es-P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effectLst/>
                        </a:rPr>
                        <a:t>Huari </a:t>
                      </a:r>
                      <a:endParaRPr lang="es-P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322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effectLst/>
                        </a:rPr>
                        <a:t>15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>
                          <a:effectLst/>
                        </a:rPr>
                        <a:t>Yolanda Policarpo Jara  </a:t>
                      </a:r>
                      <a:endParaRPr lang="es-P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>
                          <a:effectLst/>
                        </a:rPr>
                        <a:t>Junta de usuarios de Agua </a:t>
                      </a:r>
                      <a:endParaRPr lang="es-P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effectLst/>
                        </a:rPr>
                        <a:t>Huari </a:t>
                      </a:r>
                      <a:endParaRPr lang="es-P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grpSp>
        <p:nvGrpSpPr>
          <p:cNvPr id="4" name="14 Grupo"/>
          <p:cNvGrpSpPr>
            <a:grpSpLocks/>
          </p:cNvGrpSpPr>
          <p:nvPr/>
        </p:nvGrpSpPr>
        <p:grpSpPr bwMode="auto">
          <a:xfrm>
            <a:off x="0" y="6165850"/>
            <a:ext cx="9150350" cy="647700"/>
            <a:chOff x="0" y="6165304"/>
            <a:chExt cx="9150492" cy="648072"/>
          </a:xfrm>
        </p:grpSpPr>
        <p:pic>
          <p:nvPicPr>
            <p:cNvPr id="6" name="4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392" y="6341003"/>
              <a:ext cx="864097" cy="472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6 Rectángulo"/>
            <p:cNvSpPr/>
            <p:nvPr/>
          </p:nvSpPr>
          <p:spPr>
            <a:xfrm>
              <a:off x="0" y="6165304"/>
              <a:ext cx="9144142" cy="46064"/>
            </a:xfrm>
            <a:prstGeom prst="rect">
              <a:avLst/>
            </a:prstGeom>
            <a:solidFill>
              <a:srgbClr val="0066FF"/>
            </a:solidFill>
            <a:ln w="25400" cap="flat" cmpd="sng" algn="ctr">
              <a:solidFill>
                <a:srgbClr val="0066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4763" y="6263786"/>
              <a:ext cx="9144142" cy="46064"/>
            </a:xfrm>
            <a:prstGeom prst="rect">
              <a:avLst/>
            </a:prstGeom>
            <a:solidFill>
              <a:srgbClr val="009900"/>
            </a:solidFill>
            <a:ln w="25400" cap="flat" cmpd="sng" algn="ctr">
              <a:solidFill>
                <a:srgbClr val="0099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" name="8 Conector recto"/>
            <p:cNvCxnSpPr/>
            <p:nvPr/>
          </p:nvCxnSpPr>
          <p:spPr>
            <a:xfrm>
              <a:off x="4763" y="6236783"/>
              <a:ext cx="9145729" cy="0"/>
            </a:xfrm>
            <a:prstGeom prst="line">
              <a:avLst/>
            </a:prstGeom>
            <a:noFill/>
            <a:ln w="38100" cap="flat" cmpd="sng" algn="ctr">
              <a:solidFill>
                <a:srgbClr val="92D05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985856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3" y="260648"/>
            <a:ext cx="4824536" cy="1080120"/>
          </a:xfrm>
        </p:spPr>
        <p:txBody>
          <a:bodyPr>
            <a:normAutofit/>
          </a:bodyPr>
          <a:lstStyle/>
          <a:p>
            <a:r>
              <a:rPr lang="es-PE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r>
              <a:rPr lang="es-PE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1412777"/>
            <a:ext cx="7448375" cy="4464496"/>
          </a:xfrm>
        </p:spPr>
        <p:txBody>
          <a:bodyPr>
            <a:normAutofit fontScale="70000" lnSpcReduction="20000"/>
          </a:bodyPr>
          <a:lstStyle/>
          <a:p>
            <a:pPr marL="444500" indent="-444500" algn="just"/>
            <a:r>
              <a:rPr lang="es-PE" sz="4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Fortalecer </a:t>
            </a:r>
            <a:r>
              <a:rPr lang="es-PE" sz="4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capacidades de líderes y lideresas de comunidades campesinas </a:t>
            </a:r>
            <a:r>
              <a:rPr lang="es-PE" sz="4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el </a:t>
            </a:r>
            <a:r>
              <a:rPr lang="es-PE" sz="4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ámbito </a:t>
            </a:r>
            <a:r>
              <a:rPr lang="es-PE" sz="4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rural.</a:t>
            </a:r>
          </a:p>
          <a:p>
            <a:pPr marL="444500" indent="-444500" algn="just"/>
            <a:endParaRPr lang="es-PE" sz="17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4500" indent="-444500" algn="just"/>
            <a:r>
              <a:rPr lang="es-PE" sz="4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Contribuir en cada una de sus localidades a una gestión publica con racionalidad y transparencia.</a:t>
            </a:r>
            <a:endParaRPr lang="es-PE" sz="4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4500" indent="-444500" algn="just"/>
            <a:endParaRPr lang="es-PE" sz="1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4500" indent="-444500" algn="just"/>
            <a:r>
              <a:rPr lang="es-PE" sz="4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Contar </a:t>
            </a:r>
            <a:r>
              <a:rPr lang="es-PE" sz="4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la presencia del GDA en el ámbito rural y las comunidades </a:t>
            </a:r>
            <a:r>
              <a:rPr lang="es-PE" sz="4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campesinas.</a:t>
            </a:r>
            <a:endParaRPr lang="es-PE" sz="4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14 Grupo"/>
          <p:cNvGrpSpPr>
            <a:grpSpLocks/>
          </p:cNvGrpSpPr>
          <p:nvPr/>
        </p:nvGrpSpPr>
        <p:grpSpPr bwMode="auto">
          <a:xfrm>
            <a:off x="0" y="6165850"/>
            <a:ext cx="9150350" cy="647700"/>
            <a:chOff x="0" y="6165304"/>
            <a:chExt cx="9150492" cy="648072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392" y="6341003"/>
              <a:ext cx="864097" cy="472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5 Rectángulo"/>
            <p:cNvSpPr/>
            <p:nvPr/>
          </p:nvSpPr>
          <p:spPr>
            <a:xfrm>
              <a:off x="0" y="6165304"/>
              <a:ext cx="9144142" cy="46064"/>
            </a:xfrm>
            <a:prstGeom prst="rect">
              <a:avLst/>
            </a:prstGeom>
            <a:solidFill>
              <a:srgbClr val="0066FF"/>
            </a:solidFill>
            <a:ln w="25400" cap="flat" cmpd="sng" algn="ctr">
              <a:solidFill>
                <a:srgbClr val="0066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4763" y="6263786"/>
              <a:ext cx="9144142" cy="46064"/>
            </a:xfrm>
            <a:prstGeom prst="rect">
              <a:avLst/>
            </a:prstGeom>
            <a:solidFill>
              <a:srgbClr val="009900"/>
            </a:solidFill>
            <a:ln w="25400" cap="flat" cmpd="sng" algn="ctr">
              <a:solidFill>
                <a:srgbClr val="0099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" name="7 Conector recto"/>
            <p:cNvCxnSpPr/>
            <p:nvPr/>
          </p:nvCxnSpPr>
          <p:spPr>
            <a:xfrm>
              <a:off x="4763" y="6236783"/>
              <a:ext cx="9145729" cy="0"/>
            </a:xfrm>
            <a:prstGeom prst="line">
              <a:avLst/>
            </a:prstGeom>
            <a:noFill/>
            <a:ln w="38100" cap="flat" cmpd="sng" algn="ctr">
              <a:solidFill>
                <a:srgbClr val="92D05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412388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471" y="1196752"/>
            <a:ext cx="7776864" cy="947192"/>
          </a:xfrm>
        </p:spPr>
        <p:txBody>
          <a:bodyPr>
            <a:normAutofit/>
          </a:bodyPr>
          <a:lstStyle/>
          <a:p>
            <a:r>
              <a:rPr lang="es-PE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Organizativa:</a:t>
            </a:r>
            <a:endParaRPr lang="es-PE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2348880"/>
            <a:ext cx="6944319" cy="3456384"/>
          </a:xfrm>
        </p:spPr>
        <p:txBody>
          <a:bodyPr>
            <a:normAutofit/>
          </a:bodyPr>
          <a:lstStyle/>
          <a:p>
            <a:pPr marL="444500" indent="-444500" algn="just"/>
            <a:r>
              <a:rPr lang="es-PE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Coordinador.</a:t>
            </a:r>
          </a:p>
          <a:p>
            <a:pPr marL="444500" indent="-444500" algn="just"/>
            <a:r>
              <a:rPr lang="es-PE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Adjunto.</a:t>
            </a:r>
          </a:p>
          <a:p>
            <a:pPr marL="444500" indent="-444500" algn="just"/>
            <a:r>
              <a:rPr lang="es-PE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Integrantes cotidianos.</a:t>
            </a:r>
          </a:p>
          <a:p>
            <a:pPr marL="444500" indent="-444500" algn="just"/>
            <a:r>
              <a:rPr lang="es-PE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Integrantes esporádicos</a:t>
            </a:r>
            <a:r>
              <a:rPr lang="es-PE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grpSp>
        <p:nvGrpSpPr>
          <p:cNvPr id="4" name="14 Grupo"/>
          <p:cNvGrpSpPr>
            <a:grpSpLocks/>
          </p:cNvGrpSpPr>
          <p:nvPr/>
        </p:nvGrpSpPr>
        <p:grpSpPr bwMode="auto">
          <a:xfrm>
            <a:off x="0" y="6165850"/>
            <a:ext cx="9150350" cy="647700"/>
            <a:chOff x="0" y="6165304"/>
            <a:chExt cx="9150492" cy="648072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392" y="6341003"/>
              <a:ext cx="864097" cy="472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5 Rectángulo"/>
            <p:cNvSpPr/>
            <p:nvPr/>
          </p:nvSpPr>
          <p:spPr>
            <a:xfrm>
              <a:off x="0" y="6165304"/>
              <a:ext cx="9144142" cy="46064"/>
            </a:xfrm>
            <a:prstGeom prst="rect">
              <a:avLst/>
            </a:prstGeom>
            <a:solidFill>
              <a:srgbClr val="0066FF"/>
            </a:solidFill>
            <a:ln w="25400" cap="flat" cmpd="sng" algn="ctr">
              <a:solidFill>
                <a:srgbClr val="0066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4763" y="6263786"/>
              <a:ext cx="9144142" cy="46064"/>
            </a:xfrm>
            <a:prstGeom prst="rect">
              <a:avLst/>
            </a:prstGeom>
            <a:solidFill>
              <a:srgbClr val="009900"/>
            </a:solidFill>
            <a:ln w="25400" cap="flat" cmpd="sng" algn="ctr">
              <a:solidFill>
                <a:srgbClr val="0099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" name="7 Conector recto"/>
            <p:cNvCxnSpPr/>
            <p:nvPr/>
          </p:nvCxnSpPr>
          <p:spPr>
            <a:xfrm>
              <a:off x="4763" y="6236783"/>
              <a:ext cx="9145729" cy="0"/>
            </a:xfrm>
            <a:prstGeom prst="line">
              <a:avLst/>
            </a:prstGeom>
            <a:noFill/>
            <a:ln w="38100" cap="flat" cmpd="sng" algn="ctr">
              <a:solidFill>
                <a:srgbClr val="92D05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pic>
        <p:nvPicPr>
          <p:cNvPr id="9" name="9 Imagen" descr="F:\tupac AMARU 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2700"/>
            <a:ext cx="1182861" cy="11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155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7632848" cy="936104"/>
          </a:xfrm>
        </p:spPr>
        <p:txBody>
          <a:bodyPr>
            <a:noAutofit/>
          </a:bodyPr>
          <a:lstStyle/>
          <a:p>
            <a:r>
              <a:rPr lang="es-PE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Formas </a:t>
            </a:r>
            <a:r>
              <a:rPr lang="es-PE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Comunicación: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2852936"/>
            <a:ext cx="6447501" cy="2708570"/>
          </a:xfrm>
        </p:spPr>
        <p:txBody>
          <a:bodyPr>
            <a:normAutofit/>
          </a:bodyPr>
          <a:lstStyle/>
          <a:p>
            <a:pPr marL="444500" indent="-444500" algn="just"/>
            <a:r>
              <a:rPr lang="es-PE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Teléfono.</a:t>
            </a:r>
          </a:p>
          <a:p>
            <a:pPr marL="0" indent="0" algn="just">
              <a:buNone/>
            </a:pPr>
            <a:endParaRPr lang="es-PE" sz="1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4500" indent="-444500" algn="just"/>
            <a:r>
              <a:rPr lang="es-PE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Correo Electrónico</a:t>
            </a:r>
          </a:p>
          <a:p>
            <a:pPr marL="444500" indent="-444500" algn="just"/>
            <a:endParaRPr lang="es-PE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14 Grupo"/>
          <p:cNvGrpSpPr>
            <a:grpSpLocks/>
          </p:cNvGrpSpPr>
          <p:nvPr/>
        </p:nvGrpSpPr>
        <p:grpSpPr bwMode="auto">
          <a:xfrm>
            <a:off x="0" y="6165850"/>
            <a:ext cx="9150350" cy="647700"/>
            <a:chOff x="0" y="6165304"/>
            <a:chExt cx="9150492" cy="648072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392" y="6341003"/>
              <a:ext cx="864097" cy="472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5 Rectángulo"/>
            <p:cNvSpPr/>
            <p:nvPr/>
          </p:nvSpPr>
          <p:spPr>
            <a:xfrm>
              <a:off x="0" y="6165304"/>
              <a:ext cx="9144142" cy="46064"/>
            </a:xfrm>
            <a:prstGeom prst="rect">
              <a:avLst/>
            </a:prstGeom>
            <a:solidFill>
              <a:srgbClr val="0066FF"/>
            </a:solidFill>
            <a:ln w="25400" cap="flat" cmpd="sng" algn="ctr">
              <a:solidFill>
                <a:srgbClr val="0066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4763" y="6263786"/>
              <a:ext cx="9144142" cy="46064"/>
            </a:xfrm>
            <a:prstGeom prst="rect">
              <a:avLst/>
            </a:prstGeom>
            <a:solidFill>
              <a:srgbClr val="009900"/>
            </a:solidFill>
            <a:ln w="25400" cap="flat" cmpd="sng" algn="ctr">
              <a:solidFill>
                <a:srgbClr val="0099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" name="7 Conector recto"/>
            <p:cNvCxnSpPr/>
            <p:nvPr/>
          </p:nvCxnSpPr>
          <p:spPr>
            <a:xfrm>
              <a:off x="4763" y="6236783"/>
              <a:ext cx="9145729" cy="0"/>
            </a:xfrm>
            <a:prstGeom prst="line">
              <a:avLst/>
            </a:prstGeom>
            <a:noFill/>
            <a:ln w="38100" cap="flat" cmpd="sng" algn="ctr">
              <a:solidFill>
                <a:srgbClr val="92D05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pic>
        <p:nvPicPr>
          <p:cNvPr id="9" name="9 Imagen" descr="F:\tupac AMARU 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2700"/>
            <a:ext cx="1182861" cy="11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074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7520383" cy="1019200"/>
          </a:xfrm>
        </p:spPr>
        <p:txBody>
          <a:bodyPr>
            <a:normAutofit/>
          </a:bodyPr>
          <a:lstStyle/>
          <a:p>
            <a:r>
              <a:rPr lang="es-PE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Herramientas </a:t>
            </a:r>
            <a:r>
              <a:rPr lang="es-PE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PE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Apoyo:</a:t>
            </a:r>
            <a:endParaRPr lang="es-PE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568" y="2924944"/>
            <a:ext cx="6447501" cy="2636562"/>
          </a:xfrm>
        </p:spPr>
        <p:txBody>
          <a:bodyPr>
            <a:normAutofit/>
          </a:bodyPr>
          <a:lstStyle/>
          <a:p>
            <a:pPr marL="444500" indent="-444500" algn="just"/>
            <a:r>
              <a:rPr lang="es-PE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Impresos.</a:t>
            </a:r>
          </a:p>
          <a:p>
            <a:pPr marL="0" indent="0" algn="just">
              <a:buNone/>
            </a:pPr>
            <a:endParaRPr lang="es-PE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4500" indent="-444500" algn="just"/>
            <a:r>
              <a:rPr lang="es-PE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Otros.</a:t>
            </a:r>
            <a:endParaRPr lang="es-PE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9 Imagen" descr="F:\tupac AMARU 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2700"/>
            <a:ext cx="1326877" cy="126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14 Grupo"/>
          <p:cNvGrpSpPr>
            <a:grpSpLocks/>
          </p:cNvGrpSpPr>
          <p:nvPr/>
        </p:nvGrpSpPr>
        <p:grpSpPr bwMode="auto">
          <a:xfrm>
            <a:off x="0" y="6165850"/>
            <a:ext cx="9150350" cy="647700"/>
            <a:chOff x="0" y="6165304"/>
            <a:chExt cx="9150492" cy="648072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392" y="6341003"/>
              <a:ext cx="864097" cy="472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6 Rectángulo"/>
            <p:cNvSpPr/>
            <p:nvPr/>
          </p:nvSpPr>
          <p:spPr>
            <a:xfrm>
              <a:off x="0" y="6165304"/>
              <a:ext cx="9144142" cy="46064"/>
            </a:xfrm>
            <a:prstGeom prst="rect">
              <a:avLst/>
            </a:prstGeom>
            <a:solidFill>
              <a:srgbClr val="0066FF"/>
            </a:solidFill>
            <a:ln w="25400" cap="flat" cmpd="sng" algn="ctr">
              <a:solidFill>
                <a:srgbClr val="0066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4763" y="6263786"/>
              <a:ext cx="9144142" cy="46064"/>
            </a:xfrm>
            <a:prstGeom prst="rect">
              <a:avLst/>
            </a:prstGeom>
            <a:solidFill>
              <a:srgbClr val="009900"/>
            </a:solidFill>
            <a:ln w="25400" cap="flat" cmpd="sng" algn="ctr">
              <a:solidFill>
                <a:srgbClr val="0099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" name="8 Conector recto"/>
            <p:cNvCxnSpPr/>
            <p:nvPr/>
          </p:nvCxnSpPr>
          <p:spPr>
            <a:xfrm>
              <a:off x="4763" y="6236783"/>
              <a:ext cx="9145729" cy="0"/>
            </a:xfrm>
            <a:prstGeom prst="line">
              <a:avLst/>
            </a:prstGeom>
            <a:noFill/>
            <a:ln w="38100" cap="flat" cmpd="sng" algn="ctr">
              <a:solidFill>
                <a:srgbClr val="92D05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4074494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31640" y="272536"/>
            <a:ext cx="4105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s-PE" sz="3200" b="1" dirty="0">
                <a:solidFill>
                  <a:prstClr val="black"/>
                </a:solidFill>
                <a:latin typeface="Calibri Light"/>
                <a:ea typeface="Calibri"/>
                <a:cs typeface="Times New Roman"/>
              </a:rPr>
              <a:t>GRUPO IMPULSOR:</a:t>
            </a:r>
            <a:endParaRPr lang="es-PE" sz="3200" b="1" dirty="0">
              <a:solidFill>
                <a:prstClr val="black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157446"/>
              </p:ext>
            </p:extLst>
          </p:nvPr>
        </p:nvGraphicFramePr>
        <p:xfrm>
          <a:off x="347660" y="1008380"/>
          <a:ext cx="8544819" cy="5316220"/>
        </p:xfrm>
        <a:graphic>
          <a:graphicData uri="http://schemas.openxmlformats.org/drawingml/2006/table">
            <a:tbl>
              <a:tblPr firstRow="1" firstCol="1" bandRow="1"/>
              <a:tblGrid>
                <a:gridCol w="3083065"/>
                <a:gridCol w="1544455"/>
                <a:gridCol w="3917299"/>
              </a:tblGrid>
              <a:tr h="381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PE" sz="2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Nombres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PE" sz="2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Cargo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PE" sz="2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Correo electrónico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7620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Urbano Corpus Castillo,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PE" sz="2000" dirty="0" err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Recuay</a:t>
                      </a:r>
                      <a:endParaRPr lang="es-PE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PE" sz="2000" u="non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corpusp@hotmail.com</a:t>
                      </a:r>
                      <a:endParaRPr lang="es-PE" sz="2000" u="non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7620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Pablo Salazar Solís,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San Marcos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PE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juprog@hotmail.es</a:t>
                      </a:r>
                      <a:endParaRPr lang="es-PE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Santa Huerta Prudencio,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PE" sz="2000" dirty="0" err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Aija</a:t>
                      </a:r>
                      <a:endParaRPr lang="es-PE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PE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santadelita@hotmail.com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7620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Luis Caballero Popayán,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PE" sz="2000" dirty="0" err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Carhuaz</a:t>
                      </a:r>
                      <a:endParaRPr lang="es-PE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PE" sz="180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Apicarhuaz_caballero@hotmail.com</a:t>
                      </a:r>
                      <a:endParaRPr lang="es-PE" sz="18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María </a:t>
                      </a:r>
                      <a:r>
                        <a:rPr lang="es-PE" sz="1800" dirty="0" err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Marsano</a:t>
                      </a:r>
                      <a:r>
                        <a:rPr lang="es-PE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Velásquez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San Marcos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PE" sz="180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mariamarzanochipta@hotmail.com</a:t>
                      </a:r>
                      <a:endParaRPr lang="es-PE" sz="18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7620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Yolanda Policarpo Jara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Huari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PE" sz="200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yolitaisabelpj@hotmail.com</a:t>
                      </a:r>
                      <a:endParaRPr lang="es-PE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PE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PE" sz="1000" dirty="0"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 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PE" sz="1000" dirty="0"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 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337198" y="30284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9 Imagen" descr="F:\tupac AMARU 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2701"/>
            <a:ext cx="1038845" cy="98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14 Grupo"/>
          <p:cNvGrpSpPr>
            <a:grpSpLocks/>
          </p:cNvGrpSpPr>
          <p:nvPr/>
        </p:nvGrpSpPr>
        <p:grpSpPr bwMode="auto">
          <a:xfrm>
            <a:off x="0" y="6165850"/>
            <a:ext cx="9150350" cy="647700"/>
            <a:chOff x="0" y="6165304"/>
            <a:chExt cx="9150492" cy="648072"/>
          </a:xfrm>
        </p:grpSpPr>
        <p:pic>
          <p:nvPicPr>
            <p:cNvPr id="9" name="8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392" y="6341003"/>
              <a:ext cx="864097" cy="472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9 Rectángulo"/>
            <p:cNvSpPr/>
            <p:nvPr/>
          </p:nvSpPr>
          <p:spPr>
            <a:xfrm>
              <a:off x="0" y="6165304"/>
              <a:ext cx="9144142" cy="46064"/>
            </a:xfrm>
            <a:prstGeom prst="rect">
              <a:avLst/>
            </a:prstGeom>
            <a:solidFill>
              <a:srgbClr val="0066FF"/>
            </a:solidFill>
            <a:ln w="25400" cap="flat" cmpd="sng" algn="ctr">
              <a:solidFill>
                <a:srgbClr val="0066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4763" y="6263786"/>
              <a:ext cx="9144142" cy="46064"/>
            </a:xfrm>
            <a:prstGeom prst="rect">
              <a:avLst/>
            </a:prstGeom>
            <a:solidFill>
              <a:srgbClr val="009900"/>
            </a:solidFill>
            <a:ln w="25400" cap="flat" cmpd="sng" algn="ctr">
              <a:solidFill>
                <a:srgbClr val="0099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4763" y="6236783"/>
              <a:ext cx="9145729" cy="0"/>
            </a:xfrm>
            <a:prstGeom prst="line">
              <a:avLst/>
            </a:prstGeom>
            <a:noFill/>
            <a:ln w="38100" cap="flat" cmpd="sng" algn="ctr">
              <a:solidFill>
                <a:srgbClr val="92D05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3804333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ángulo 2"/>
          <p:cNvSpPr/>
          <p:nvPr/>
        </p:nvSpPr>
        <p:spPr>
          <a:xfrm>
            <a:off x="2051722" y="980728"/>
            <a:ext cx="4824536" cy="158417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GRACIAS…¡¡¡</a:t>
            </a:r>
            <a:endParaRPr lang="es-ES" sz="9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4" name="14 Grupo"/>
          <p:cNvGrpSpPr>
            <a:grpSpLocks/>
          </p:cNvGrpSpPr>
          <p:nvPr/>
        </p:nvGrpSpPr>
        <p:grpSpPr bwMode="auto">
          <a:xfrm>
            <a:off x="0" y="6165850"/>
            <a:ext cx="9150350" cy="647700"/>
            <a:chOff x="0" y="6165304"/>
            <a:chExt cx="9150492" cy="648072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392" y="6341003"/>
              <a:ext cx="864097" cy="472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5 Rectángulo"/>
            <p:cNvSpPr/>
            <p:nvPr/>
          </p:nvSpPr>
          <p:spPr>
            <a:xfrm>
              <a:off x="0" y="6165304"/>
              <a:ext cx="9144142" cy="46064"/>
            </a:xfrm>
            <a:prstGeom prst="rect">
              <a:avLst/>
            </a:prstGeom>
            <a:solidFill>
              <a:srgbClr val="0066FF"/>
            </a:solidFill>
            <a:ln w="25400" cap="flat" cmpd="sng" algn="ctr">
              <a:solidFill>
                <a:srgbClr val="0066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4763" y="6263786"/>
              <a:ext cx="9144142" cy="46064"/>
            </a:xfrm>
            <a:prstGeom prst="rect">
              <a:avLst/>
            </a:prstGeom>
            <a:solidFill>
              <a:srgbClr val="009900"/>
            </a:solidFill>
            <a:ln w="25400" cap="flat" cmpd="sng" algn="ctr">
              <a:solidFill>
                <a:srgbClr val="0099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" name="7 Conector recto"/>
            <p:cNvCxnSpPr/>
            <p:nvPr/>
          </p:nvCxnSpPr>
          <p:spPr>
            <a:xfrm>
              <a:off x="4763" y="6236783"/>
              <a:ext cx="9145729" cy="0"/>
            </a:xfrm>
            <a:prstGeom prst="line">
              <a:avLst/>
            </a:prstGeom>
            <a:noFill/>
            <a:ln w="38100" cap="flat" cmpd="sng" algn="ctr">
              <a:solidFill>
                <a:srgbClr val="92D05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pic>
        <p:nvPicPr>
          <p:cNvPr id="9" name="9 Imagen" descr="F:\tupac AMARU I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" y="12701"/>
            <a:ext cx="1168442" cy="111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35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¿QUIÉNES SOMOS?</a:t>
            </a:r>
            <a:endParaRPr lang="es-PE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E" sz="2400" b="1" dirty="0" smtClean="0">
                <a:solidFill>
                  <a:srgbClr val="002060"/>
                </a:solidFill>
                <a:latin typeface="Arial"/>
                <a:ea typeface="Times New Roman"/>
              </a:rPr>
              <a:t>Espacio de </a:t>
            </a:r>
            <a:r>
              <a:rPr lang="es-PE" sz="2400" b="1" dirty="0">
                <a:solidFill>
                  <a:srgbClr val="002060"/>
                </a:solidFill>
                <a:latin typeface="Arial"/>
                <a:ea typeface="Times New Roman"/>
              </a:rPr>
              <a:t>diálogo y de </a:t>
            </a:r>
            <a:r>
              <a:rPr lang="es-PE" sz="2400" b="1" dirty="0" smtClean="0">
                <a:solidFill>
                  <a:srgbClr val="002060"/>
                </a:solidFill>
                <a:latin typeface="Arial"/>
                <a:ea typeface="Times New Roman"/>
              </a:rPr>
              <a:t>coordinación.</a:t>
            </a:r>
          </a:p>
          <a:p>
            <a:r>
              <a:rPr lang="es-PE" sz="2400" b="1" dirty="0">
                <a:solidFill>
                  <a:srgbClr val="002060"/>
                </a:solidFill>
                <a:latin typeface="Arial"/>
                <a:ea typeface="Times New Roman"/>
              </a:rPr>
              <a:t>Integrada por líderes con sensibilidad social, ambiental, vocación de servicio y compromiso </a:t>
            </a:r>
            <a:r>
              <a:rPr lang="es-PE" sz="2400" b="1" dirty="0" smtClean="0">
                <a:solidFill>
                  <a:srgbClr val="002060"/>
                </a:solidFill>
                <a:latin typeface="Arial"/>
                <a:ea typeface="Times New Roman"/>
              </a:rPr>
              <a:t>ciudadano.</a:t>
            </a:r>
          </a:p>
          <a:p>
            <a:r>
              <a:rPr lang="es-PE" sz="2400" b="1" dirty="0" smtClean="0">
                <a:solidFill>
                  <a:srgbClr val="002060"/>
                </a:solidFill>
                <a:latin typeface="Arial"/>
                <a:ea typeface="Times New Roman"/>
              </a:rPr>
              <a:t>Se participa </a:t>
            </a:r>
            <a:r>
              <a:rPr lang="es-PE" sz="2400" b="1" dirty="0">
                <a:solidFill>
                  <a:srgbClr val="002060"/>
                </a:solidFill>
                <a:latin typeface="Arial"/>
                <a:ea typeface="Times New Roman"/>
              </a:rPr>
              <a:t>de forma personal e </a:t>
            </a:r>
            <a:r>
              <a:rPr lang="es-PE" sz="2400" b="1" dirty="0" smtClean="0">
                <a:solidFill>
                  <a:srgbClr val="002060"/>
                </a:solidFill>
                <a:latin typeface="Arial"/>
                <a:ea typeface="Times New Roman"/>
              </a:rPr>
              <a:t>independiente.</a:t>
            </a:r>
          </a:p>
          <a:p>
            <a:r>
              <a:rPr lang="es-PE" sz="2400" b="1" dirty="0" smtClean="0">
                <a:solidFill>
                  <a:srgbClr val="002060"/>
                </a:solidFill>
                <a:latin typeface="Arial"/>
                <a:ea typeface="Times New Roman"/>
              </a:rPr>
              <a:t>Resaltando el </a:t>
            </a:r>
            <a:r>
              <a:rPr lang="es-PE" sz="2400" b="1" dirty="0">
                <a:solidFill>
                  <a:srgbClr val="002060"/>
                </a:solidFill>
                <a:latin typeface="Arial"/>
                <a:ea typeface="Times New Roman"/>
              </a:rPr>
              <a:t>valor y la importancia del diálogo.</a:t>
            </a:r>
          </a:p>
          <a:p>
            <a:endParaRPr lang="es-PE" sz="2400" b="1" dirty="0">
              <a:solidFill>
                <a:srgbClr val="002060"/>
              </a:solidFill>
              <a:latin typeface="Arial"/>
              <a:ea typeface="Times New Roman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0"/>
            <a:ext cx="3047619" cy="2285714"/>
          </a:xfrm>
          <a:prstGeom prst="rect">
            <a:avLst/>
          </a:prstGeom>
        </p:spPr>
      </p:pic>
      <p:pic>
        <p:nvPicPr>
          <p:cNvPr id="5" name="9 Imagen" descr="F:\tupac AMARU I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2700"/>
            <a:ext cx="1254869" cy="119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80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MISIÓN</a:t>
            </a:r>
            <a:endParaRPr lang="es-PE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PE" sz="2400" b="1" dirty="0">
                <a:solidFill>
                  <a:srgbClr val="002060"/>
                </a:solidFill>
                <a:latin typeface="Arial"/>
                <a:ea typeface="Times New Roman"/>
              </a:rPr>
              <a:t>Contribuir en la construcción de una cultura de diálogo y de paz en el </a:t>
            </a:r>
            <a:r>
              <a:rPr lang="es-PE" sz="2400" b="1" dirty="0" smtClean="0">
                <a:solidFill>
                  <a:srgbClr val="002060"/>
                </a:solidFill>
                <a:latin typeface="Arial"/>
                <a:ea typeface="Times New Roman"/>
              </a:rPr>
              <a:t>Perú, a través </a:t>
            </a:r>
            <a:r>
              <a:rPr lang="es-PE" sz="2400" b="1" dirty="0">
                <a:solidFill>
                  <a:srgbClr val="002060"/>
                </a:solidFill>
                <a:latin typeface="Arial"/>
                <a:ea typeface="Times New Roman"/>
              </a:rPr>
              <a:t>del intercambio de experiencias y la generación de propuestas </a:t>
            </a:r>
            <a:r>
              <a:rPr lang="es-PE" sz="2400" b="1" dirty="0" smtClean="0">
                <a:solidFill>
                  <a:srgbClr val="002060"/>
                </a:solidFill>
                <a:latin typeface="Arial"/>
                <a:ea typeface="Times New Roman"/>
              </a:rPr>
              <a:t>y alternativas de </a:t>
            </a:r>
            <a:r>
              <a:rPr lang="es-PE" sz="2400" b="1" dirty="0">
                <a:solidFill>
                  <a:srgbClr val="002060"/>
                </a:solidFill>
                <a:latin typeface="Arial"/>
                <a:ea typeface="Times New Roman"/>
              </a:rPr>
              <a:t>solución a los conflictos sociales, </a:t>
            </a:r>
            <a:r>
              <a:rPr lang="es-PE" sz="2400" b="1" dirty="0" smtClean="0">
                <a:solidFill>
                  <a:srgbClr val="002060"/>
                </a:solidFill>
                <a:latin typeface="Arial"/>
                <a:ea typeface="Times New Roman"/>
              </a:rPr>
              <a:t>ambientales.</a:t>
            </a:r>
          </a:p>
          <a:p>
            <a:r>
              <a:rPr lang="es-PE" sz="2400" b="1" dirty="0">
                <a:solidFill>
                  <a:srgbClr val="002060"/>
                </a:solidFill>
                <a:latin typeface="Arial"/>
                <a:ea typeface="Times New Roman"/>
              </a:rPr>
              <a:t>Cuidando de que nuestras propuestas respeten nuestras identidades y valores culturales, así como los procesos locales, donde se debe reconocer el liderazgo de sus propios </a:t>
            </a:r>
            <a:r>
              <a:rPr lang="es-PE" sz="2400" b="1" dirty="0" smtClean="0">
                <a:solidFill>
                  <a:srgbClr val="002060"/>
                </a:solidFill>
                <a:latin typeface="Arial"/>
                <a:ea typeface="Times New Roman"/>
              </a:rPr>
              <a:t>actores</a:t>
            </a:r>
            <a:r>
              <a:rPr lang="es-PE" sz="2400" b="1" dirty="0">
                <a:solidFill>
                  <a:srgbClr val="002060"/>
                </a:solidFill>
                <a:latin typeface="Arial"/>
                <a:ea typeface="Times New Roman"/>
              </a:rPr>
              <a:t>.</a:t>
            </a:r>
            <a:endParaRPr lang="es-PE" sz="2400" b="1" dirty="0" smtClean="0">
              <a:solidFill>
                <a:srgbClr val="002060"/>
              </a:solidFill>
              <a:latin typeface="Arial"/>
              <a:ea typeface="Times New Roman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-76507"/>
            <a:ext cx="2520000" cy="2006907"/>
          </a:xfrm>
          <a:prstGeom prst="rect">
            <a:avLst/>
          </a:prstGeom>
        </p:spPr>
      </p:pic>
      <p:pic>
        <p:nvPicPr>
          <p:cNvPr id="7" name="Marcador de contenido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4000" y="4581216"/>
            <a:ext cx="2520000" cy="17892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9 Imagen" descr="F:\tupac AMARU I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2700"/>
            <a:ext cx="151288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41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VISIÓN</a:t>
            </a:r>
            <a:endParaRPr lang="es-PE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1570" y="2212109"/>
            <a:ext cx="6347714" cy="3880773"/>
          </a:xfrm>
        </p:spPr>
        <p:txBody>
          <a:bodyPr>
            <a:normAutofit/>
          </a:bodyPr>
          <a:lstStyle/>
          <a:p>
            <a:r>
              <a:rPr lang="es-PE" sz="2400" b="1" dirty="0" smtClean="0">
                <a:solidFill>
                  <a:srgbClr val="002060"/>
                </a:solidFill>
                <a:latin typeface="Arial"/>
                <a:ea typeface="Times New Roman"/>
              </a:rPr>
              <a:t>Ser un </a:t>
            </a:r>
            <a:r>
              <a:rPr lang="es-PE" sz="2400" b="1" dirty="0">
                <a:solidFill>
                  <a:srgbClr val="002060"/>
                </a:solidFill>
                <a:latin typeface="Arial"/>
                <a:ea typeface="Times New Roman"/>
              </a:rPr>
              <a:t>espacio local y nacional articulador, promotor, formador de </a:t>
            </a:r>
            <a:r>
              <a:rPr lang="es-PE" sz="2400" b="1" dirty="0" smtClean="0">
                <a:solidFill>
                  <a:srgbClr val="002060"/>
                </a:solidFill>
                <a:latin typeface="Arial"/>
                <a:ea typeface="Times New Roman"/>
              </a:rPr>
              <a:t>capacidades</a:t>
            </a:r>
            <a:r>
              <a:rPr lang="es-PE" sz="2400" b="1" dirty="0">
                <a:solidFill>
                  <a:srgbClr val="002060"/>
                </a:solidFill>
                <a:latin typeface="Arial"/>
                <a:ea typeface="Times New Roman"/>
              </a:rPr>
              <a:t>, de opinión y participación en otros espacios de concertación y diálogo</a:t>
            </a:r>
            <a:r>
              <a:rPr lang="es-PE" sz="2400" b="1" dirty="0" smtClean="0">
                <a:solidFill>
                  <a:srgbClr val="002060"/>
                </a:solidFill>
                <a:latin typeface="Arial"/>
                <a:ea typeface="Times New Roman"/>
              </a:rPr>
              <a:t>.</a:t>
            </a:r>
            <a:endParaRPr lang="es-PE" sz="2400" b="1" dirty="0">
              <a:solidFill>
                <a:srgbClr val="002060"/>
              </a:solidFill>
              <a:latin typeface="Arial"/>
              <a:ea typeface="Times New Roman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58" y="0"/>
            <a:ext cx="2853395" cy="28451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69" y="3933054"/>
            <a:ext cx="4219919" cy="23762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9 Imagen" descr="F:\tupac AMARU I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2700"/>
            <a:ext cx="151288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31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HISTORIA</a:t>
            </a:r>
            <a:endParaRPr lang="es-PE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E" sz="2400" b="1" dirty="0">
                <a:solidFill>
                  <a:srgbClr val="002060"/>
                </a:solidFill>
                <a:latin typeface="Arial"/>
                <a:ea typeface="Times New Roman"/>
              </a:rPr>
              <a:t>El 13 -12 - 2010 en Lima, con líderes de: Cajamarca, Arequipa, Moquegua, Cusco, Ancash, Tacna, Apurímac, Piura y La Libertad se acordó impulsar la Red Nacional de Líderes </a:t>
            </a:r>
            <a:r>
              <a:rPr lang="es-PE" sz="2400" b="1" dirty="0" smtClean="0">
                <a:solidFill>
                  <a:srgbClr val="002060"/>
                </a:solidFill>
                <a:latin typeface="Arial"/>
                <a:ea typeface="Times New Roman"/>
              </a:rPr>
              <a:t>Sociales. </a:t>
            </a:r>
            <a:endParaRPr lang="es-PE" sz="2400" b="1" dirty="0">
              <a:solidFill>
                <a:srgbClr val="002060"/>
              </a:solidFill>
              <a:latin typeface="Arial"/>
              <a:ea typeface="Times New Roman"/>
            </a:endParaRPr>
          </a:p>
          <a:p>
            <a:r>
              <a:rPr lang="es-PE" sz="2400" b="1" dirty="0">
                <a:solidFill>
                  <a:srgbClr val="002060"/>
                </a:solidFill>
                <a:latin typeface="Arial"/>
                <a:ea typeface="Times New Roman"/>
              </a:rPr>
              <a:t>Red de Líderes Sociales del Sur, que trabaja desde el año 2008, y agrupa a líderes de Arequipa, Moquegua, Puno y </a:t>
            </a:r>
            <a:r>
              <a:rPr lang="es-PE" sz="2400" b="1" dirty="0" smtClean="0">
                <a:solidFill>
                  <a:srgbClr val="002060"/>
                </a:solidFill>
                <a:latin typeface="Arial"/>
                <a:ea typeface="Times New Roman"/>
              </a:rPr>
              <a:t>Tacna.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62" y="115622"/>
            <a:ext cx="2993504" cy="20553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9 Imagen" descr="F:\tupac AMARU I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2700"/>
            <a:ext cx="151288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46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1613" y="277906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es-P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endParaRPr lang="es-PE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7" y="1268760"/>
            <a:ext cx="7056784" cy="5328592"/>
          </a:xfrm>
        </p:spPr>
        <p:txBody>
          <a:bodyPr>
            <a:normAutofit fontScale="77500" lnSpcReduction="20000"/>
          </a:bodyPr>
          <a:lstStyle/>
          <a:p>
            <a:r>
              <a:rPr lang="es-PE" sz="2400" b="1" dirty="0">
                <a:solidFill>
                  <a:srgbClr val="002060"/>
                </a:solidFill>
                <a:latin typeface="Arial"/>
                <a:ea typeface="Times New Roman"/>
              </a:rPr>
              <a:t>Promover líderes para la democracia y el diálogo.</a:t>
            </a:r>
          </a:p>
          <a:p>
            <a:r>
              <a:rPr lang="es-PE" sz="2400" b="1" dirty="0">
                <a:solidFill>
                  <a:srgbClr val="002060"/>
                </a:solidFill>
                <a:latin typeface="Arial"/>
                <a:ea typeface="Times New Roman"/>
              </a:rPr>
              <a:t>Desarrollar capacidades del líder para su transformación personal.</a:t>
            </a:r>
          </a:p>
          <a:p>
            <a:r>
              <a:rPr lang="es-PE" sz="2400" b="1" dirty="0">
                <a:solidFill>
                  <a:srgbClr val="002060"/>
                </a:solidFill>
                <a:latin typeface="Arial"/>
                <a:ea typeface="Times New Roman"/>
              </a:rPr>
              <a:t>Generar propuestas para la solución de conflictos.</a:t>
            </a:r>
          </a:p>
          <a:p>
            <a:r>
              <a:rPr lang="es-PE" sz="2400" b="1" dirty="0">
                <a:solidFill>
                  <a:srgbClr val="002060"/>
                </a:solidFill>
                <a:latin typeface="Arial"/>
                <a:ea typeface="Times New Roman"/>
              </a:rPr>
              <a:t>Apoyar iniciativas de proyectos.</a:t>
            </a:r>
          </a:p>
          <a:p>
            <a:r>
              <a:rPr lang="es-PE" sz="2400" b="1" dirty="0">
                <a:solidFill>
                  <a:srgbClr val="002060"/>
                </a:solidFill>
                <a:latin typeface="Arial"/>
                <a:ea typeface="Times New Roman"/>
              </a:rPr>
              <a:t>Recoger mensajes de las comunidades.</a:t>
            </a:r>
          </a:p>
          <a:p>
            <a:r>
              <a:rPr lang="es-PE" sz="2400" b="1" dirty="0">
                <a:solidFill>
                  <a:srgbClr val="002060"/>
                </a:solidFill>
                <a:latin typeface="Arial"/>
                <a:ea typeface="Times New Roman"/>
              </a:rPr>
              <a:t>Aumentar la fuerza de sus miembros.</a:t>
            </a:r>
          </a:p>
          <a:p>
            <a:r>
              <a:rPr lang="es-PE" sz="2400" b="1" dirty="0">
                <a:solidFill>
                  <a:srgbClr val="002060"/>
                </a:solidFill>
                <a:latin typeface="Arial"/>
                <a:ea typeface="Times New Roman"/>
              </a:rPr>
              <a:t>Ser un espacio de intercambio de información y experiencias.</a:t>
            </a:r>
          </a:p>
          <a:p>
            <a:r>
              <a:rPr lang="es-PE" sz="2400" b="1" dirty="0">
                <a:solidFill>
                  <a:srgbClr val="002060"/>
                </a:solidFill>
                <a:latin typeface="Arial"/>
                <a:ea typeface="Times New Roman"/>
              </a:rPr>
              <a:t>Ser el contrapeso al poder económico.</a:t>
            </a:r>
          </a:p>
          <a:p>
            <a:r>
              <a:rPr lang="es-PE" sz="2400" b="1" dirty="0">
                <a:solidFill>
                  <a:srgbClr val="002060"/>
                </a:solidFill>
                <a:latin typeface="Arial"/>
                <a:ea typeface="Times New Roman"/>
              </a:rPr>
              <a:t>Lograr el autofinanciamiento en sus actividades.</a:t>
            </a:r>
          </a:p>
          <a:p>
            <a:r>
              <a:rPr lang="es-PE" sz="2400" b="1" dirty="0">
                <a:solidFill>
                  <a:srgbClr val="002060"/>
                </a:solidFill>
                <a:latin typeface="Arial"/>
                <a:ea typeface="Times New Roman"/>
              </a:rPr>
              <a:t>Promover la participación ciudadana y el respeto de los derechos.</a:t>
            </a:r>
          </a:p>
          <a:p>
            <a:r>
              <a:rPr lang="es-PE" sz="2400" b="1" dirty="0">
                <a:solidFill>
                  <a:srgbClr val="002060"/>
                </a:solidFill>
                <a:latin typeface="Arial"/>
                <a:ea typeface="Times New Roman"/>
              </a:rPr>
              <a:t>Incidir en las políticas públicas para el desarrollo </a:t>
            </a:r>
            <a:r>
              <a:rPr lang="es-PE" sz="2400" b="1" dirty="0" smtClean="0">
                <a:solidFill>
                  <a:srgbClr val="002060"/>
                </a:solidFill>
                <a:latin typeface="Arial"/>
                <a:ea typeface="Times New Roman"/>
              </a:rPr>
              <a:t>nacional.</a:t>
            </a:r>
          </a:p>
          <a:p>
            <a:r>
              <a:rPr lang="es-PE" sz="2400" b="1" dirty="0" smtClean="0">
                <a:solidFill>
                  <a:srgbClr val="002060"/>
                </a:solidFill>
                <a:latin typeface="Arial"/>
                <a:ea typeface="Times New Roman"/>
              </a:rPr>
              <a:t>Ser </a:t>
            </a:r>
            <a:r>
              <a:rPr lang="es-PE" sz="2400" b="1" dirty="0">
                <a:solidFill>
                  <a:srgbClr val="002060"/>
                </a:solidFill>
                <a:latin typeface="Arial"/>
                <a:ea typeface="Times New Roman"/>
              </a:rPr>
              <a:t>un espacio de reforma y soporte técnico.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591" y="404752"/>
            <a:ext cx="2514459" cy="199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9 Imagen" descr="F:\tupac AMARU I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2700"/>
            <a:ext cx="1182861" cy="11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45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ESTRATEGIAS</a:t>
            </a:r>
            <a:endParaRPr lang="es-PE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1570" y="2212109"/>
            <a:ext cx="6347714" cy="3880773"/>
          </a:xfrm>
        </p:spPr>
        <p:txBody>
          <a:bodyPr>
            <a:normAutofit/>
          </a:bodyPr>
          <a:lstStyle/>
          <a:p>
            <a:r>
              <a:rPr lang="es-PE" sz="2400" b="1" dirty="0">
                <a:solidFill>
                  <a:srgbClr val="002060"/>
                </a:solidFill>
                <a:latin typeface="Arial"/>
                <a:ea typeface="Times New Roman"/>
              </a:rPr>
              <a:t>Internamente respetar y fomentar valores éticos aceptados por la red.</a:t>
            </a:r>
          </a:p>
          <a:p>
            <a:r>
              <a:rPr lang="es-PE" sz="2400" b="1" dirty="0" smtClean="0">
                <a:solidFill>
                  <a:srgbClr val="002060"/>
                </a:solidFill>
                <a:latin typeface="Arial"/>
                <a:ea typeface="Times New Roman"/>
              </a:rPr>
              <a:t>Externamente </a:t>
            </a:r>
            <a:r>
              <a:rPr lang="es-PE" sz="2400" b="1" dirty="0">
                <a:solidFill>
                  <a:srgbClr val="002060"/>
                </a:solidFill>
                <a:latin typeface="Arial"/>
                <a:ea typeface="Times New Roman"/>
              </a:rPr>
              <a:t>promover y defender estos valores en la comunidad.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041" y="3429000"/>
            <a:ext cx="2740546" cy="317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0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EQUIPO DE </a:t>
            </a:r>
            <a:r>
              <a:rPr lang="es-P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COORDINACIÓN </a:t>
            </a:r>
            <a:r>
              <a:rPr lang="es-P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(Hasta julio 2015)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1570" y="2420976"/>
            <a:ext cx="6347714" cy="3880773"/>
          </a:xfrm>
        </p:spPr>
        <p:txBody>
          <a:bodyPr>
            <a:normAutofit/>
          </a:bodyPr>
          <a:lstStyle/>
          <a:p>
            <a:r>
              <a:rPr lang="es-PE" sz="2400" b="1" dirty="0">
                <a:solidFill>
                  <a:srgbClr val="002060"/>
                </a:solidFill>
                <a:latin typeface="Arial"/>
                <a:ea typeface="Times New Roman"/>
              </a:rPr>
              <a:t>Humberto Olaechea (Arequipa)</a:t>
            </a:r>
          </a:p>
          <a:p>
            <a:r>
              <a:rPr lang="es-PE" sz="2400" b="1" dirty="0">
                <a:solidFill>
                  <a:srgbClr val="002060"/>
                </a:solidFill>
                <a:latin typeface="Arial"/>
                <a:ea typeface="Times New Roman"/>
              </a:rPr>
              <a:t>Félix Laura (Tacna)</a:t>
            </a:r>
          </a:p>
          <a:p>
            <a:r>
              <a:rPr lang="es-PE" sz="2400" b="1" dirty="0">
                <a:solidFill>
                  <a:srgbClr val="002060"/>
                </a:solidFill>
                <a:latin typeface="Arial"/>
                <a:ea typeface="Times New Roman"/>
              </a:rPr>
              <a:t>Coordinadores Regionales y de Comunicaciones: Ancash, Apurímac, Arequipa, Cajamarca, Cerro de Pasco, Cuzco, Junín, La Libertad, Lima, Moquegua, Piura y Tacna.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43" y="4509120"/>
            <a:ext cx="341948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4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EQUIPO DE COORDINACIÓN: </a:t>
            </a:r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(Desde el 12 de agosto de </a:t>
            </a:r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2015)</a:t>
            </a:r>
            <a:endPara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3" r="1451" b="4350"/>
          <a:stretch/>
        </p:blipFill>
        <p:spPr bwMode="auto">
          <a:xfrm>
            <a:off x="323528" y="2276960"/>
            <a:ext cx="8014782" cy="430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777" y="-243408"/>
            <a:ext cx="2497469" cy="279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5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2_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3_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4_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5_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6_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8.xml><?xml version="1.0" encoding="utf-8"?>
<a:theme xmlns:a="http://schemas.openxmlformats.org/drawingml/2006/main" name="7_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9.xml><?xml version="1.0" encoding="utf-8"?>
<a:theme xmlns:a="http://schemas.openxmlformats.org/drawingml/2006/main" name="8_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160</TotalTime>
  <Words>790</Words>
  <Application>Microsoft Office PowerPoint</Application>
  <PresentationFormat>Presentación en pantalla (4:3)</PresentationFormat>
  <Paragraphs>167</Paragraphs>
  <Slides>19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9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Faceta</vt:lpstr>
      <vt:lpstr>1_Faceta</vt:lpstr>
      <vt:lpstr>2_Faceta</vt:lpstr>
      <vt:lpstr>3_Faceta</vt:lpstr>
      <vt:lpstr>4_Faceta</vt:lpstr>
      <vt:lpstr>5_Faceta</vt:lpstr>
      <vt:lpstr>6_Faceta</vt:lpstr>
      <vt:lpstr>7_Faceta</vt:lpstr>
      <vt:lpstr>8_Faceta</vt:lpstr>
      <vt:lpstr>Presentación de PowerPoint</vt:lpstr>
      <vt:lpstr>¿QUIÉNES SOMOS?</vt:lpstr>
      <vt:lpstr>MISIÓN</vt:lpstr>
      <vt:lpstr>VISIÓN</vt:lpstr>
      <vt:lpstr>HISTORIA</vt:lpstr>
      <vt:lpstr>OBJETIVOS</vt:lpstr>
      <vt:lpstr>ESTRATEGIAS</vt:lpstr>
      <vt:lpstr>EQUIPO DE COORDINACIÓN (Hasta julio 2015)</vt:lpstr>
      <vt:lpstr>EQUIPO DE COORDINACIÓN: (Desde el 12 de agosto de 2015)</vt:lpstr>
      <vt:lpstr>NATURALEZA DE LA RED</vt:lpstr>
      <vt:lpstr>Presentación de PowerPoint</vt:lpstr>
      <vt:lpstr>¿Qué son o qué es?</vt:lpstr>
      <vt:lpstr>¿Quiénes son?</vt:lpstr>
      <vt:lpstr>Objetivos:</vt:lpstr>
      <vt:lpstr>Estructura Organizativa:</vt:lpstr>
      <vt:lpstr>Formas de Comunicación:</vt:lpstr>
      <vt:lpstr>Herramientas de Apoyo:</vt:lpstr>
      <vt:lpstr>Presentación de PowerPoint</vt:lpstr>
      <vt:lpstr>Presentación de PowerPoint</vt:lpstr>
    </vt:vector>
  </TitlesOfParts>
  <Company>PRIVADO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MCPU</dc:creator>
  <cp:lastModifiedBy>MCPU</cp:lastModifiedBy>
  <cp:revision>18</cp:revision>
  <dcterms:created xsi:type="dcterms:W3CDTF">2015-09-15T18:56:17Z</dcterms:created>
  <dcterms:modified xsi:type="dcterms:W3CDTF">2016-04-20T13:57:58Z</dcterms:modified>
</cp:coreProperties>
</file>