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59" r:id="rId6"/>
    <p:sldId id="263" r:id="rId7"/>
    <p:sldId id="265" r:id="rId8"/>
    <p:sldId id="260" r:id="rId9"/>
    <p:sldId id="266" r:id="rId10"/>
    <p:sldId id="267" r:id="rId11"/>
    <p:sldId id="268" r:id="rId12"/>
    <p:sldId id="269" r:id="rId13"/>
    <p:sldId id="261" r:id="rId14"/>
    <p:sldId id="262"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4/22/aa</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427185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4/22/aa</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242357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4/22/aa</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156406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4/22/aa</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153922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4/22/aa</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609883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4/22/aa</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34901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4/22/aa</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4650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4/22/aa</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218811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4/22/aa</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398268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4/22/aa</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001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4/22/aa</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656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4/22/aa</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3152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53925" y="1993362"/>
            <a:ext cx="7427748" cy="2387600"/>
          </a:xfrm>
        </p:spPr>
        <p:txBody>
          <a:bodyPr>
            <a:normAutofit fontScale="90000"/>
          </a:bodyPr>
          <a:lstStyle/>
          <a:p>
            <a:r>
              <a:rPr lang="es-ES" sz="4800" b="1" smtClean="0">
                <a:latin typeface="Bookman Old Style" panose="02050604050505020204" pitchFamily="18" charset="0"/>
              </a:rPr>
              <a:t>Agenda de la Mujer en Contextos de Minería</a:t>
            </a:r>
            <a:endParaRPr lang="es-ES" sz="4800" b="1">
              <a:latin typeface="Bookman Old Style" panose="02050604050505020204" pitchFamily="18" charset="0"/>
            </a:endParaRPr>
          </a:p>
        </p:txBody>
      </p:sp>
      <p:sp>
        <p:nvSpPr>
          <p:cNvPr id="3" name="Subtítulo 2"/>
          <p:cNvSpPr>
            <a:spLocks noGrp="1"/>
          </p:cNvSpPr>
          <p:nvPr>
            <p:ph type="subTitle" idx="1"/>
          </p:nvPr>
        </p:nvSpPr>
        <p:spPr>
          <a:xfrm>
            <a:off x="998877" y="4681908"/>
            <a:ext cx="6557394" cy="1655762"/>
          </a:xfrm>
        </p:spPr>
        <p:txBody>
          <a:bodyPr/>
          <a:lstStyle/>
          <a:p>
            <a:r>
              <a:rPr lang="es-ES" smtClean="0"/>
              <a:t>Ancash, 21 de abril de 2016.</a:t>
            </a:r>
            <a:endParaRPr lang="es-ES"/>
          </a:p>
        </p:txBody>
      </p:sp>
      <p:pic>
        <p:nvPicPr>
          <p:cNvPr id="4" name="Imagen 4"/>
          <p:cNvPicPr>
            <a:picLocks noChangeAspect="1"/>
          </p:cNvPicPr>
          <p:nvPr/>
        </p:nvPicPr>
        <p:blipFill rotWithShape="1">
          <a:blip r:embed="rId2" cstate="print">
            <a:extLst>
              <a:ext uri="{28A0092B-C50C-407E-A947-70E740481C1C}">
                <a14:useLocalDpi xmlns:a14="http://schemas.microsoft.com/office/drawing/2010/main" val="0"/>
              </a:ext>
            </a:extLst>
          </a:blip>
          <a:srcRect t="4587" b="6359"/>
          <a:stretch/>
        </p:blipFill>
        <p:spPr>
          <a:xfrm rot="16547000">
            <a:off x="7255837" y="1937822"/>
            <a:ext cx="4845269" cy="3236149"/>
          </a:xfrm>
          <a:prstGeom prst="rect">
            <a:avLst/>
          </a:prstGeom>
        </p:spPr>
      </p:pic>
    </p:spTree>
    <p:extLst>
      <p:ext uri="{BB962C8B-B14F-4D97-AF65-F5344CB8AC3E}">
        <p14:creationId xmlns:p14="http://schemas.microsoft.com/office/powerpoint/2010/main" val="118757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825910"/>
          </a:xfrm>
        </p:spPr>
        <p:txBody>
          <a:bodyPr>
            <a:normAutofit/>
          </a:bodyPr>
          <a:lstStyle/>
          <a:p>
            <a:r>
              <a:rPr lang="es-ES" sz="3600" b="1" smtClean="0"/>
              <a:t>ESPACIOS LABORALES</a:t>
            </a:r>
            <a:endParaRPr lang="es-ES" sz="3600" b="1"/>
          </a:p>
        </p:txBody>
      </p:sp>
      <p:sp>
        <p:nvSpPr>
          <p:cNvPr id="3" name="Marcador de contenido 2"/>
          <p:cNvSpPr>
            <a:spLocks noGrp="1"/>
          </p:cNvSpPr>
          <p:nvPr>
            <p:ph idx="1"/>
          </p:nvPr>
        </p:nvSpPr>
        <p:spPr>
          <a:xfrm>
            <a:off x="1143001" y="1474839"/>
            <a:ext cx="10692580" cy="5180372"/>
          </a:xfrm>
        </p:spPr>
        <p:txBody>
          <a:bodyPr>
            <a:noAutofit/>
          </a:bodyPr>
          <a:lstStyle/>
          <a:p>
            <a:r>
              <a:rPr lang="es-ES" smtClean="0">
                <a:solidFill>
                  <a:srgbClr val="000000"/>
                </a:solidFill>
                <a:latin typeface="Calibri Light" panose="020F0502020204030204" pitchFamily="34" charset="0"/>
              </a:rPr>
              <a:t>Las empresas mineras consideren que el empleo debe estar en armonía con la vida familiar</a:t>
            </a:r>
          </a:p>
          <a:p>
            <a:r>
              <a:rPr lang="es-ES" smtClean="0">
                <a:solidFill>
                  <a:srgbClr val="000000"/>
                </a:solidFill>
                <a:latin typeface="Calibri Light" panose="020F0502020204030204" pitchFamily="34" charset="0"/>
              </a:rPr>
              <a:t>Las mujeres tengan mayores oportunidades de insertarse al empleo directo o indirecto de la actividad minera</a:t>
            </a:r>
            <a:endParaRPr lang="es-ES">
              <a:solidFill>
                <a:srgbClr val="000000"/>
              </a:solidFill>
              <a:latin typeface="Calibri Light" panose="020F0502020204030204" pitchFamily="34" charset="0"/>
            </a:endParaRPr>
          </a:p>
          <a:p>
            <a:r>
              <a:rPr lang="es-ES" smtClean="0">
                <a:solidFill>
                  <a:srgbClr val="000000"/>
                </a:solidFill>
                <a:latin typeface="Calibri Light" panose="020F0502020204030204" pitchFamily="34" charset="0"/>
              </a:rPr>
              <a:t>La población sea oportuna y debidamente informada sobre la oferta laboral en el sector minero</a:t>
            </a:r>
          </a:p>
          <a:p>
            <a:r>
              <a:rPr lang="es-ES" smtClean="0">
                <a:solidFill>
                  <a:srgbClr val="000000"/>
                </a:solidFill>
                <a:latin typeface="Calibri Light" panose="020F0502020204030204" pitchFamily="34" charset="0"/>
              </a:rPr>
              <a:t>Monitorear el cumplimiento de la ley de Igualdad de Oportunidades y en las políticas regionales de género en contexto minero.</a:t>
            </a:r>
            <a:endParaRPr lang="es-ES">
              <a:solidFill>
                <a:srgbClr val="000000"/>
              </a:solidFill>
              <a:latin typeface="Calibri Light" panose="020F0502020204030204" pitchFamily="34" charset="0"/>
            </a:endParaRPr>
          </a:p>
          <a:p>
            <a:r>
              <a:rPr lang="es-ES" smtClean="0">
                <a:solidFill>
                  <a:srgbClr val="000000"/>
                </a:solidFill>
                <a:latin typeface="Calibri Light" panose="020F0502020204030204" pitchFamily="34" charset="0"/>
              </a:rPr>
              <a:t>El trabajo de las "mujeres pallaqueras" (seleccionadoras de minerla) sea reconocido como una actividad que forma parte de la cadena de valor.</a:t>
            </a:r>
          </a:p>
          <a:p>
            <a:r>
              <a:rPr lang="es-ES" smtClean="0">
                <a:solidFill>
                  <a:srgbClr val="000000"/>
                </a:solidFill>
                <a:latin typeface="Calibri Light" panose="020F0502020204030204" pitchFamily="34" charset="0"/>
              </a:rPr>
              <a:t>Priorizar a las mujeres en los trabajos de servicio local (alojamiento, comercio, alimentación).</a:t>
            </a:r>
            <a:endParaRPr lang="es-ES">
              <a:solidFill>
                <a:srgbClr val="000000"/>
              </a:solidFill>
              <a:latin typeface="Calibri Light" panose="020F0502020204030204" pitchFamily="34" charset="0"/>
            </a:endParaRPr>
          </a:p>
          <a:p>
            <a:r>
              <a:rPr lang="es-ES" smtClean="0">
                <a:solidFill>
                  <a:srgbClr val="000000"/>
                </a:solidFill>
                <a:latin typeface="Calibri Light" panose="020F0502020204030204" pitchFamily="34" charset="0"/>
              </a:rPr>
              <a:t>Promover proyectos productivos de valor agregado y planes de negocio (joyería, servicios de soldadura, confección de implementos par a trabajadores mineros) con asistencia técnica en etrategias de comercialización.</a:t>
            </a:r>
          </a:p>
          <a:p>
            <a:r>
              <a:rPr lang="es-ES" smtClean="0">
                <a:solidFill>
                  <a:srgbClr val="000000"/>
                </a:solidFill>
                <a:latin typeface="Calibri Light" panose="020F0502020204030204" pitchFamily="34" charset="0"/>
              </a:rPr>
              <a:t>Implementar estrategias que permitan a las mujeres desarrollar emprendimientos y proyectos de desarrollo alternativo al trabajo minero.</a:t>
            </a:r>
            <a:endParaRPr lang="es-ES"/>
          </a:p>
        </p:txBody>
      </p:sp>
    </p:spTree>
    <p:extLst>
      <p:ext uri="{BB962C8B-B14F-4D97-AF65-F5344CB8AC3E}">
        <p14:creationId xmlns:p14="http://schemas.microsoft.com/office/powerpoint/2010/main" val="170211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3951" y="261785"/>
            <a:ext cx="10316497" cy="586248"/>
          </a:xfrm>
        </p:spPr>
        <p:txBody>
          <a:bodyPr>
            <a:normAutofit/>
          </a:bodyPr>
          <a:lstStyle/>
          <a:p>
            <a:r>
              <a:rPr lang="es-ES" sz="3600" b="1" smtClean="0"/>
              <a:t>PARTICIPACIÓN, CIUDADANÍA Y MEDIO AMBIENTE</a:t>
            </a:r>
            <a:endParaRPr lang="es-ES" sz="3600" b="1"/>
          </a:p>
        </p:txBody>
      </p:sp>
      <p:sp>
        <p:nvSpPr>
          <p:cNvPr id="3" name="Marcador de contenido 2"/>
          <p:cNvSpPr>
            <a:spLocks noGrp="1"/>
          </p:cNvSpPr>
          <p:nvPr>
            <p:ph idx="1"/>
          </p:nvPr>
        </p:nvSpPr>
        <p:spPr>
          <a:xfrm>
            <a:off x="973392" y="1198306"/>
            <a:ext cx="10899060" cy="5069759"/>
          </a:xfrm>
        </p:spPr>
        <p:txBody>
          <a:bodyPr>
            <a:noAutofit/>
          </a:bodyPr>
          <a:lstStyle/>
          <a:p>
            <a:r>
              <a:rPr lang="es-ES" smtClean="0">
                <a:solidFill>
                  <a:srgbClr val="000000"/>
                </a:solidFill>
                <a:latin typeface="Calibri Light" panose="020F0502020204030204" pitchFamily="34" charset="0"/>
              </a:rPr>
              <a:t>La inclusión progresiva de las mujeres a las mesas de trabajo, negociación, diálogo y resolución de conflictos.</a:t>
            </a:r>
          </a:p>
          <a:p>
            <a:r>
              <a:rPr lang="es-ES" smtClean="0">
                <a:solidFill>
                  <a:srgbClr val="000000"/>
                </a:solidFill>
                <a:latin typeface="Calibri Light" panose="020F0502020204030204" pitchFamily="34" charset="0"/>
              </a:rPr>
              <a:t>Tener acceso a una información pedagógica y en nuesttro idioma local sobre las perspectivas y acciones de desarrollo de los proyectos mineros.</a:t>
            </a:r>
            <a:endParaRPr lang="es-ES">
              <a:solidFill>
                <a:srgbClr val="000000"/>
              </a:solidFill>
              <a:latin typeface="Calibri Light" panose="020F0502020204030204" pitchFamily="34" charset="0"/>
            </a:endParaRPr>
          </a:p>
          <a:p>
            <a:r>
              <a:rPr lang="es-ES" smtClean="0">
                <a:solidFill>
                  <a:srgbClr val="000000"/>
                </a:solidFill>
                <a:latin typeface="Calibri Light" panose="020F0502020204030204" pitchFamily="34" charset="0"/>
              </a:rPr>
              <a:t>Poder opinar en decisiones sobre proyectos mineros en las asambleas de la comunidad aunque no tengamos la condición de comuneras.</a:t>
            </a:r>
          </a:p>
          <a:p>
            <a:r>
              <a:rPr lang="es-ES" smtClean="0">
                <a:solidFill>
                  <a:srgbClr val="000000"/>
                </a:solidFill>
                <a:latin typeface="Calibri Light" panose="020F0502020204030204" pitchFamily="34" charset="0"/>
              </a:rPr>
              <a:t>Monitorear el cumplimiento de la ley de Igualdad de Oportunidades y en las políticas regionales de género en contexto minero.</a:t>
            </a:r>
            <a:endParaRPr lang="es-ES">
              <a:solidFill>
                <a:srgbClr val="000000"/>
              </a:solidFill>
              <a:latin typeface="Calibri Light" panose="020F0502020204030204" pitchFamily="34" charset="0"/>
            </a:endParaRPr>
          </a:p>
          <a:p>
            <a:r>
              <a:rPr lang="es-ES" smtClean="0">
                <a:solidFill>
                  <a:srgbClr val="000000"/>
                </a:solidFill>
                <a:latin typeface="Calibri Light" panose="020F0502020204030204" pitchFamily="34" charset="0"/>
              </a:rPr>
              <a:t>Reconocer el trabajo de las mujeres trabajdoras de la minería artesanal e impulsar el proceso de formalización</a:t>
            </a:r>
          </a:p>
          <a:p>
            <a:r>
              <a:rPr lang="es-ES" smtClean="0">
                <a:solidFill>
                  <a:srgbClr val="000000"/>
                </a:solidFill>
                <a:latin typeface="Calibri Light" panose="020F0502020204030204" pitchFamily="34" charset="0"/>
              </a:rPr>
              <a:t>Asegurar la participación equitativa de las mujeres en las juntas directivas de las diversas organizaciones</a:t>
            </a:r>
            <a:endParaRPr lang="es-ES">
              <a:solidFill>
                <a:srgbClr val="000000"/>
              </a:solidFill>
              <a:latin typeface="Calibri Light" panose="020F0502020204030204" pitchFamily="34" charset="0"/>
            </a:endParaRPr>
          </a:p>
          <a:p>
            <a:r>
              <a:rPr lang="es-ES" smtClean="0">
                <a:solidFill>
                  <a:srgbClr val="000000"/>
                </a:solidFill>
                <a:latin typeface="Calibri Light" panose="020F0502020204030204" pitchFamily="34" charset="0"/>
              </a:rPr>
              <a:t>Asegurar el derecho de la mujer a participar en las propuestas en igualdad de condiciones que el hombre</a:t>
            </a:r>
            <a:endParaRPr lang="es-ES"/>
          </a:p>
        </p:txBody>
      </p:sp>
    </p:spTree>
    <p:extLst>
      <p:ext uri="{BB962C8B-B14F-4D97-AF65-F5344CB8AC3E}">
        <p14:creationId xmlns:p14="http://schemas.microsoft.com/office/powerpoint/2010/main" val="285785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2276" y="147496"/>
            <a:ext cx="11127656" cy="6710504"/>
          </a:xfrm>
        </p:spPr>
        <p:txBody>
          <a:bodyPr>
            <a:noAutofit/>
          </a:bodyPr>
          <a:lstStyle/>
          <a:p>
            <a:r>
              <a:rPr lang="es-ES" smtClean="0">
                <a:solidFill>
                  <a:srgbClr val="000000"/>
                </a:solidFill>
                <a:latin typeface="Calibri Light" panose="020F0502020204030204" pitchFamily="34" charset="0"/>
              </a:rPr>
              <a:t>Promover la participación ciudadana de las mujeres en todas las etapas del ciclo minero (EIA, PDC y otros beneficios de la minería, en temas de recursos hídricos, linderos).</a:t>
            </a:r>
          </a:p>
          <a:p>
            <a:r>
              <a:rPr lang="es-ES" smtClean="0">
                <a:solidFill>
                  <a:srgbClr val="000000"/>
                </a:solidFill>
                <a:latin typeface="Calibri Light" panose="020F0502020204030204" pitchFamily="34" charset="0"/>
              </a:rPr>
              <a:t>Respaldar a las unidades comunales de mujeres que se han creado para el resguardo del orden social en pueblos mineros.</a:t>
            </a:r>
            <a:endParaRPr lang="es-ES">
              <a:solidFill>
                <a:srgbClr val="000000"/>
              </a:solidFill>
              <a:latin typeface="Calibri Light" panose="020F0502020204030204" pitchFamily="34" charset="0"/>
            </a:endParaRPr>
          </a:p>
          <a:p>
            <a:r>
              <a:rPr lang="es-ES" smtClean="0">
                <a:solidFill>
                  <a:srgbClr val="000000"/>
                </a:solidFill>
                <a:latin typeface="Calibri Light" panose="020F0502020204030204" pitchFamily="34" charset="0"/>
              </a:rPr>
              <a:t>Fomentar el cumplimiento de los códigos éticos de las empresas.</a:t>
            </a:r>
          </a:p>
          <a:p>
            <a:r>
              <a:rPr lang="es-ES" smtClean="0">
                <a:solidFill>
                  <a:srgbClr val="000000"/>
                </a:solidFill>
                <a:latin typeface="Calibri Light" panose="020F0502020204030204" pitchFamily="34" charset="0"/>
              </a:rPr>
              <a:t>Sensibilizar a la policía en el tratamiento de los diferentes tipos de violencia contra las mujeres y niñas en contextos mineros.</a:t>
            </a:r>
            <a:endParaRPr lang="es-ES">
              <a:solidFill>
                <a:srgbClr val="000000"/>
              </a:solidFill>
              <a:latin typeface="Calibri Light" panose="020F0502020204030204" pitchFamily="34" charset="0"/>
            </a:endParaRPr>
          </a:p>
          <a:p>
            <a:r>
              <a:rPr lang="es-ES" smtClean="0">
                <a:solidFill>
                  <a:srgbClr val="000000"/>
                </a:solidFill>
                <a:latin typeface="Calibri Light" panose="020F0502020204030204" pitchFamily="34" charset="0"/>
              </a:rPr>
              <a:t>Incidir en los municipios para el control riguroso de las autorizaciones para el funcionamiento de bares, discotecas y prostíbulos aledaños al campamento y pueblos mineros.</a:t>
            </a:r>
          </a:p>
          <a:p>
            <a:r>
              <a:rPr lang="es-ES" smtClean="0">
                <a:solidFill>
                  <a:srgbClr val="000000"/>
                </a:solidFill>
                <a:latin typeface="Calibri Light" panose="020F0502020204030204" pitchFamily="34" charset="0"/>
              </a:rPr>
              <a:t>Impulsar  campañas contra el alcoholismo, al violencia y la prostitución.</a:t>
            </a:r>
            <a:endParaRPr lang="es-ES">
              <a:solidFill>
                <a:srgbClr val="000000"/>
              </a:solidFill>
              <a:latin typeface="Calibri Light" panose="020F0502020204030204" pitchFamily="34" charset="0"/>
            </a:endParaRPr>
          </a:p>
          <a:p>
            <a:r>
              <a:rPr lang="es-ES" smtClean="0">
                <a:solidFill>
                  <a:srgbClr val="000000"/>
                </a:solidFill>
                <a:latin typeface="Calibri Light" panose="020F0502020204030204" pitchFamily="34" charset="0"/>
              </a:rPr>
              <a:t>Promover alianzas estratégicas para generar relaciones más justas y equitativas entre hombres y mujeres.</a:t>
            </a:r>
          </a:p>
          <a:p>
            <a:r>
              <a:rPr lang="es-ES" smtClean="0">
                <a:solidFill>
                  <a:srgbClr val="000000"/>
                </a:solidFill>
                <a:latin typeface="Calibri Light" panose="020F0502020204030204" pitchFamily="34" charset="0"/>
              </a:rPr>
              <a:t>Promover buenas prácticas de responsabilidad social y medioambiental en la minería.</a:t>
            </a:r>
            <a:endParaRPr lang="es-ES">
              <a:solidFill>
                <a:srgbClr val="000000"/>
              </a:solidFill>
              <a:latin typeface="Calibri Light" panose="020F0502020204030204" pitchFamily="34" charset="0"/>
            </a:endParaRPr>
          </a:p>
          <a:p>
            <a:r>
              <a:rPr lang="es-ES" smtClean="0">
                <a:solidFill>
                  <a:srgbClr val="000000"/>
                </a:solidFill>
                <a:latin typeface="Calibri Light" panose="020F0502020204030204" pitchFamily="34" charset="0"/>
              </a:rPr>
              <a:t>El reconocimiento y la recuperación de los conocimientos ancestrales de las mujeres sobre la preservación del medio ambiente y la salud.</a:t>
            </a:r>
          </a:p>
          <a:p>
            <a:r>
              <a:rPr lang="es-ES" smtClean="0">
                <a:solidFill>
                  <a:srgbClr val="000000"/>
                </a:solidFill>
                <a:latin typeface="Calibri Light" panose="020F0502020204030204" pitchFamily="34" charset="0"/>
              </a:rPr>
              <a:t>Promover la participación de las organizaciones de mujeres en los espacios concertados y vigilancia relacionados al medio ambiente (Comisiones Ambientales Regionales y Municipales, Ordenamiento Territorial, Zonificación Económica y Ecológica, Consejos de Cuenca, etc.)1</a:t>
            </a:r>
            <a:endParaRPr lang="es-ES"/>
          </a:p>
        </p:txBody>
      </p:sp>
    </p:spTree>
    <p:extLst>
      <p:ext uri="{BB962C8B-B14F-4D97-AF65-F5344CB8AC3E}">
        <p14:creationId xmlns:p14="http://schemas.microsoft.com/office/powerpoint/2010/main" val="386223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9761" y="261783"/>
            <a:ext cx="9601200" cy="742950"/>
          </a:xfrm>
        </p:spPr>
        <p:txBody>
          <a:bodyPr>
            <a:normAutofit/>
          </a:bodyPr>
          <a:lstStyle/>
          <a:p>
            <a:r>
              <a:rPr lang="es-ES" sz="3600" b="1" smtClean="0"/>
              <a:t>APORTES DE </a:t>
            </a:r>
            <a:r>
              <a:rPr lang="es-ES" sz="3600" b="1" smtClean="0">
                <a:solidFill>
                  <a:schemeClr val="tx1"/>
                </a:solidFill>
              </a:rPr>
              <a:t>EXPERTAS </a:t>
            </a:r>
            <a:r>
              <a:rPr lang="es-ES" sz="3600" b="1" smtClean="0">
                <a:solidFill>
                  <a:srgbClr val="00B050"/>
                </a:solidFill>
              </a:rPr>
              <a:t>2016</a:t>
            </a:r>
            <a:endParaRPr lang="es-ES" sz="3600" b="1">
              <a:solidFill>
                <a:srgbClr val="00B050"/>
              </a:solidFill>
            </a:endParaRPr>
          </a:p>
        </p:txBody>
      </p:sp>
      <p:sp>
        <p:nvSpPr>
          <p:cNvPr id="3" name="Marcador de contenido 2"/>
          <p:cNvSpPr>
            <a:spLocks noGrp="1"/>
          </p:cNvSpPr>
          <p:nvPr>
            <p:ph idx="1"/>
          </p:nvPr>
        </p:nvSpPr>
        <p:spPr>
          <a:xfrm>
            <a:off x="818536" y="1023149"/>
            <a:ext cx="7090287" cy="5521428"/>
          </a:xfrm>
        </p:spPr>
        <p:txBody>
          <a:bodyPr>
            <a:normAutofit/>
          </a:bodyPr>
          <a:lstStyle/>
          <a:p>
            <a:pPr marL="0" indent="0">
              <a:buNone/>
            </a:pPr>
            <a:r>
              <a:rPr lang="es-ES" sz="1800" smtClean="0"/>
              <a:t>Encuentro de</a:t>
            </a:r>
            <a:r>
              <a:rPr lang="es-ES" sz="1800"/>
              <a:t> </a:t>
            </a:r>
            <a:r>
              <a:rPr lang="es-ES" sz="1800" smtClean="0"/>
              <a:t>Lideresas</a:t>
            </a:r>
            <a:r>
              <a:rPr lang="es-ES" sz="1800"/>
              <a:t> </a:t>
            </a:r>
            <a:r>
              <a:rPr lang="es-ES" sz="1800" smtClean="0"/>
              <a:t>:</a:t>
            </a:r>
            <a:r>
              <a:rPr lang="es-ES" sz="1800"/>
              <a:t> </a:t>
            </a:r>
            <a:r>
              <a:rPr lang="es-ES" sz="1800" smtClean="0"/>
              <a:t>desarrollando</a:t>
            </a:r>
            <a:r>
              <a:rPr lang="es-ES" sz="1800"/>
              <a:t> </a:t>
            </a:r>
            <a:r>
              <a:rPr lang="es-ES" sz="1800" smtClean="0"/>
              <a:t>y</a:t>
            </a:r>
            <a:r>
              <a:rPr lang="es-ES" sz="1800"/>
              <a:t> </a:t>
            </a:r>
            <a:r>
              <a:rPr lang="es-ES" sz="1800" smtClean="0"/>
              <a:t>consensuando</a:t>
            </a:r>
            <a:r>
              <a:rPr lang="es-ES" sz="1800"/>
              <a:t> </a:t>
            </a:r>
            <a:r>
              <a:rPr lang="es-ES" sz="1800" smtClean="0"/>
              <a:t>la</a:t>
            </a:r>
            <a:r>
              <a:rPr lang="es-ES" sz="1800"/>
              <a:t> </a:t>
            </a:r>
            <a:r>
              <a:rPr lang="es-ES" sz="1800" smtClean="0"/>
              <a:t>Agenda</a:t>
            </a:r>
            <a:r>
              <a:rPr lang="es-ES" sz="1800"/>
              <a:t> </a:t>
            </a:r>
            <a:r>
              <a:rPr lang="es-ES" sz="1800" smtClean="0"/>
              <a:t>Mujer.</a:t>
            </a:r>
            <a:r>
              <a:rPr lang="es-ES" sz="1800"/>
              <a:t> </a:t>
            </a:r>
            <a:r>
              <a:rPr lang="es-ES" sz="1800" smtClean="0"/>
              <a:t>Lima,</a:t>
            </a:r>
            <a:r>
              <a:rPr lang="es-ES" sz="1800"/>
              <a:t>  </a:t>
            </a:r>
            <a:r>
              <a:rPr lang="es-ES" sz="1800" smtClean="0"/>
              <a:t>15</a:t>
            </a:r>
            <a:r>
              <a:rPr lang="es-ES" sz="1800"/>
              <a:t> </a:t>
            </a:r>
            <a:r>
              <a:rPr lang="es-ES" sz="1800" smtClean="0"/>
              <a:t>de</a:t>
            </a:r>
            <a:r>
              <a:rPr lang="es-ES" sz="1800"/>
              <a:t> </a:t>
            </a:r>
            <a:r>
              <a:rPr lang="es-ES" sz="1800" smtClean="0"/>
              <a:t>marzo</a:t>
            </a:r>
            <a:r>
              <a:rPr lang="es-ES" sz="1800"/>
              <a:t> </a:t>
            </a:r>
            <a:r>
              <a:rPr lang="es-ES" sz="1800" smtClean="0"/>
              <a:t>de</a:t>
            </a:r>
            <a:r>
              <a:rPr lang="es-ES" sz="1800"/>
              <a:t> </a:t>
            </a:r>
            <a:r>
              <a:rPr lang="es-ES" sz="1800" smtClean="0"/>
              <a:t>2016.</a:t>
            </a:r>
            <a:r>
              <a:rPr lang="es-ES" sz="1800"/>
              <a:t> </a:t>
            </a:r>
            <a:r>
              <a:rPr lang="es-ES" sz="1800" smtClean="0"/>
              <a:t>Participaron</a:t>
            </a:r>
            <a:r>
              <a:rPr lang="es-ES" sz="1800"/>
              <a:t> </a:t>
            </a:r>
            <a:r>
              <a:rPr lang="es-ES" sz="1800" smtClean="0"/>
              <a:t>13</a:t>
            </a:r>
            <a:r>
              <a:rPr lang="es-ES" sz="1800"/>
              <a:t> </a:t>
            </a:r>
            <a:r>
              <a:rPr lang="es-ES" sz="1800" smtClean="0"/>
              <a:t>lideresas</a:t>
            </a:r>
            <a:r>
              <a:rPr lang="es-ES" sz="1800"/>
              <a:t> </a:t>
            </a:r>
            <a:r>
              <a:rPr lang="es-ES" sz="1800" smtClean="0"/>
              <a:t>de</a:t>
            </a:r>
            <a:r>
              <a:rPr lang="es-ES" sz="1800"/>
              <a:t> </a:t>
            </a:r>
            <a:r>
              <a:rPr lang="es-ES" sz="1800" smtClean="0"/>
              <a:t>5</a:t>
            </a:r>
            <a:r>
              <a:rPr lang="es-ES" sz="1800"/>
              <a:t> </a:t>
            </a:r>
            <a:r>
              <a:rPr lang="es-ES" sz="1800" smtClean="0"/>
              <a:t>regiones.</a:t>
            </a:r>
            <a:endParaRPr lang="es-ES" sz="1800"/>
          </a:p>
          <a:p>
            <a:pPr marL="0" indent="0">
              <a:buNone/>
            </a:pPr>
            <a:r>
              <a:rPr lang="es-ES" sz="1800" smtClean="0"/>
              <a:t>Presentación de la agenda a expertas del Estado (MIMDES, MINEDU,), cooperación internacional (ONU MUJER) y organismos privados (consultora, COWATER).</a:t>
            </a:r>
          </a:p>
          <a:p>
            <a:pPr marL="0" indent="0">
              <a:buNone/>
            </a:pPr>
            <a:r>
              <a:rPr lang="es-ES" sz="1800" smtClean="0"/>
              <a:t>Los</a:t>
            </a:r>
            <a:r>
              <a:rPr lang="es-ES" sz="1800"/>
              <a:t> </a:t>
            </a:r>
            <a:r>
              <a:rPr lang="es-ES" sz="1800" smtClean="0"/>
              <a:t>aportes:</a:t>
            </a:r>
            <a:endParaRPr lang="es-ES" sz="1800"/>
          </a:p>
          <a:p>
            <a:pPr marL="0" indent="0">
              <a:buNone/>
            </a:pPr>
            <a:r>
              <a:rPr lang="es-ES" sz="1800" smtClean="0"/>
              <a:t>- Existen avancs: Ley de Participación ciudadana, defensorías comunales que capacitan, Ley Integral contra la violencia contra la mujer, Dirección de la Promoción de la Autonomía Económica para la Mujer (MIMDES), 12 GORE con políticas de transversalir enfoque de género, Plan de Acción Gńero y Cambio Climático.</a:t>
            </a:r>
          </a:p>
          <a:p>
            <a:pPr marL="0" indent="0">
              <a:buNone/>
            </a:pPr>
            <a:r>
              <a:rPr lang="es-ES" sz="1800" smtClean="0"/>
              <a:t>- Identificar propuestas</a:t>
            </a:r>
            <a:r>
              <a:rPr lang="es-ES" sz="1800"/>
              <a:t> </a:t>
            </a:r>
            <a:r>
              <a:rPr lang="es-ES" sz="1800" smtClean="0"/>
              <a:t>de</a:t>
            </a:r>
            <a:r>
              <a:rPr lang="es-ES" sz="1800"/>
              <a:t> </a:t>
            </a:r>
            <a:r>
              <a:rPr lang="es-ES" sz="1800" smtClean="0"/>
              <a:t>políticas</a:t>
            </a:r>
            <a:r>
              <a:rPr lang="es-ES" sz="1800"/>
              <a:t> </a:t>
            </a:r>
            <a:r>
              <a:rPr lang="es-ES" sz="1800" smtClean="0"/>
              <a:t>publicas</a:t>
            </a:r>
            <a:r>
              <a:rPr lang="es-ES" sz="1800"/>
              <a:t> </a:t>
            </a:r>
            <a:r>
              <a:rPr lang="es-ES" sz="1800" smtClean="0"/>
              <a:t>y</a:t>
            </a:r>
            <a:r>
              <a:rPr lang="es-ES" sz="1800"/>
              <a:t> </a:t>
            </a:r>
            <a:r>
              <a:rPr lang="es-ES" sz="1800" smtClean="0"/>
              <a:t>en</a:t>
            </a:r>
            <a:r>
              <a:rPr lang="es-ES" sz="1800"/>
              <a:t> </a:t>
            </a:r>
            <a:r>
              <a:rPr lang="es-ES" sz="1800" smtClean="0"/>
              <a:t>construcción.</a:t>
            </a:r>
          </a:p>
          <a:p>
            <a:pPr marL="0" indent="0">
              <a:buNone/>
            </a:pPr>
            <a:r>
              <a:rPr lang="es-ES" sz="1800" smtClean="0"/>
              <a:t>- Abordar el cómo, ya que se tiene identificado los objetivos (qué se quiere).</a:t>
            </a:r>
          </a:p>
          <a:p>
            <a:pPr marL="0" indent="0">
              <a:buNone/>
            </a:pPr>
            <a:r>
              <a:rPr lang="es-ES" sz="1800" smtClean="0"/>
              <a:t>- Debate sobre el impacto personal y familiar en los reasentamientos.</a:t>
            </a:r>
            <a:endParaRPr lang="es-ES" sz="1800"/>
          </a:p>
        </p:txBody>
      </p:sp>
      <p:pic>
        <p:nvPicPr>
          <p:cNvPr id="4"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1354" t="2933" r="9065" b="9310"/>
          <a:stretch/>
        </p:blipFill>
        <p:spPr>
          <a:xfrm>
            <a:off x="7908823" y="633258"/>
            <a:ext cx="3952745" cy="5811866"/>
          </a:xfrm>
          <a:prstGeom prst="rect">
            <a:avLst/>
          </a:prstGeom>
        </p:spPr>
      </p:pic>
    </p:spTree>
    <p:extLst>
      <p:ext uri="{BB962C8B-B14F-4D97-AF65-F5344CB8AC3E}">
        <p14:creationId xmlns:p14="http://schemas.microsoft.com/office/powerpoint/2010/main" val="274751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smtClean="0"/>
              <a:t>QUÉ HACER EN </a:t>
            </a:r>
            <a:r>
              <a:rPr lang="es-ES" sz="3600" b="1" smtClean="0">
                <a:solidFill>
                  <a:srgbClr val="00B050"/>
                </a:solidFill>
              </a:rPr>
              <a:t>ANCASH?</a:t>
            </a:r>
            <a:endParaRPr lang="es-ES" sz="3600" b="1">
              <a:solidFill>
                <a:srgbClr val="00B050"/>
              </a:solidFill>
            </a:endParaRPr>
          </a:p>
        </p:txBody>
      </p:sp>
      <p:sp>
        <p:nvSpPr>
          <p:cNvPr id="3" name="Marcador de contenido 2"/>
          <p:cNvSpPr>
            <a:spLocks noGrp="1"/>
          </p:cNvSpPr>
          <p:nvPr>
            <p:ph idx="1"/>
          </p:nvPr>
        </p:nvSpPr>
        <p:spPr/>
        <p:txBody>
          <a:bodyPr>
            <a:noAutofit/>
          </a:bodyPr>
          <a:lstStyle/>
          <a:p>
            <a:r>
              <a:rPr lang="es-ES" sz="2800" smtClean="0"/>
              <a:t>Compartir la Agenda Mujer y discutirla.</a:t>
            </a:r>
          </a:p>
          <a:p>
            <a:r>
              <a:rPr lang="es-ES" sz="2800" smtClean="0"/>
              <a:t>Identificar</a:t>
            </a:r>
            <a:r>
              <a:rPr lang="es-ES" sz="2800"/>
              <a:t> </a:t>
            </a:r>
            <a:r>
              <a:rPr lang="es-ES" sz="2800" smtClean="0"/>
              <a:t>los</a:t>
            </a:r>
            <a:r>
              <a:rPr lang="es-ES" sz="2800"/>
              <a:t> </a:t>
            </a:r>
            <a:r>
              <a:rPr lang="es-ES" sz="2800" smtClean="0"/>
              <a:t>avances</a:t>
            </a:r>
            <a:r>
              <a:rPr lang="es-ES" sz="2800"/>
              <a:t> </a:t>
            </a:r>
            <a:r>
              <a:rPr lang="es-ES" sz="2800" smtClean="0"/>
              <a:t>y brechas en Ancash.</a:t>
            </a:r>
            <a:endParaRPr lang="es-ES" sz="2800"/>
          </a:p>
          <a:p>
            <a:r>
              <a:rPr lang="es-ES" sz="2800" smtClean="0"/>
              <a:t>Es posible trabajar con el Gobierno Regional o sus municipalidades políticas públicas y proyectos que recojan los planteamientos de la agenda?</a:t>
            </a:r>
          </a:p>
          <a:p>
            <a:r>
              <a:rPr lang="es-ES" sz="2800" smtClean="0"/>
              <a:t>Identificar aliados</a:t>
            </a:r>
            <a:r>
              <a:rPr lang="es-ES" sz="2800"/>
              <a:t> </a:t>
            </a:r>
            <a:r>
              <a:rPr lang="es-ES" sz="2800" smtClean="0"/>
              <a:t>en</a:t>
            </a:r>
            <a:r>
              <a:rPr lang="es-ES" sz="2800"/>
              <a:t> </a:t>
            </a:r>
            <a:r>
              <a:rPr lang="es-ES" sz="2800" smtClean="0"/>
              <a:t>el</a:t>
            </a:r>
            <a:r>
              <a:rPr lang="es-ES" sz="2800"/>
              <a:t> </a:t>
            </a:r>
            <a:r>
              <a:rPr lang="es-ES" sz="2800" smtClean="0"/>
              <a:t>Gobierno</a:t>
            </a:r>
            <a:r>
              <a:rPr lang="es-ES" sz="2800"/>
              <a:t> </a:t>
            </a:r>
            <a:r>
              <a:rPr lang="es-ES" sz="2800" smtClean="0"/>
              <a:t>Regional</a:t>
            </a:r>
            <a:r>
              <a:rPr lang="es-ES" sz="2800"/>
              <a:t> </a:t>
            </a:r>
            <a:r>
              <a:rPr lang="es-ES" sz="2800" smtClean="0"/>
              <a:t>y</a:t>
            </a:r>
            <a:r>
              <a:rPr lang="es-ES" sz="2800"/>
              <a:t> </a:t>
            </a:r>
            <a:r>
              <a:rPr lang="es-ES" sz="2800" smtClean="0"/>
              <a:t>gobiernos</a:t>
            </a:r>
            <a:r>
              <a:rPr lang="es-ES" sz="2800"/>
              <a:t> </a:t>
            </a:r>
            <a:r>
              <a:rPr lang="es-ES" sz="2800" smtClean="0"/>
              <a:t>locales.</a:t>
            </a:r>
          </a:p>
          <a:p>
            <a:endParaRPr lang="es-ES" sz="2800"/>
          </a:p>
        </p:txBody>
      </p:sp>
    </p:spTree>
    <p:extLst>
      <p:ext uri="{BB962C8B-B14F-4D97-AF65-F5344CB8AC3E}">
        <p14:creationId xmlns:p14="http://schemas.microsoft.com/office/powerpoint/2010/main" val="110273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smtClean="0"/>
              <a:t>POR QUÉ UNA </a:t>
            </a:r>
            <a:r>
              <a:rPr lang="es-ES" sz="3200" b="1" smtClean="0">
                <a:solidFill>
                  <a:srgbClr val="00B050"/>
                </a:solidFill>
              </a:rPr>
              <a:t>AGENDA DE LA MUJER EN CONTEXTOS DE MINERÍA?</a:t>
            </a:r>
            <a:endParaRPr lang="es-ES" sz="3200" b="1">
              <a:solidFill>
                <a:srgbClr val="00B050"/>
              </a:solidFill>
            </a:endParaRPr>
          </a:p>
        </p:txBody>
      </p:sp>
      <p:sp>
        <p:nvSpPr>
          <p:cNvPr id="3" name="Marcador de contenido 2"/>
          <p:cNvSpPr>
            <a:spLocks noGrp="1"/>
          </p:cNvSpPr>
          <p:nvPr>
            <p:ph idx="1"/>
          </p:nvPr>
        </p:nvSpPr>
        <p:spPr/>
        <p:txBody>
          <a:bodyPr>
            <a:normAutofit/>
          </a:bodyPr>
          <a:lstStyle/>
          <a:p>
            <a:r>
              <a:rPr lang="es-ES" sz="2400" smtClean="0"/>
              <a:t>La</a:t>
            </a:r>
            <a:r>
              <a:rPr lang="es-ES" sz="2400"/>
              <a:t> </a:t>
            </a:r>
            <a:r>
              <a:rPr lang="es-ES" sz="2400" smtClean="0"/>
              <a:t>minería</a:t>
            </a:r>
            <a:r>
              <a:rPr lang="es-ES" sz="2400"/>
              <a:t> </a:t>
            </a:r>
            <a:r>
              <a:rPr lang="es-ES" sz="2400" b="1" smtClean="0"/>
              <a:t>impacta de forma diferente </a:t>
            </a:r>
            <a:r>
              <a:rPr lang="es-ES" sz="2400" smtClean="0"/>
              <a:t>a hombres y mujeres debido a la distribución de roles e intereses.</a:t>
            </a:r>
          </a:p>
          <a:p>
            <a:r>
              <a:rPr lang="es-ES" sz="2400" smtClean="0"/>
              <a:t>La mujer tiene </a:t>
            </a:r>
            <a:r>
              <a:rPr lang="es-ES" sz="2400" b="1" smtClean="0"/>
              <a:t>poca presencia </a:t>
            </a:r>
            <a:r>
              <a:rPr lang="es-ES" sz="2400" smtClean="0"/>
              <a:t>en las mesas de diálogo y espacios de negociación.</a:t>
            </a:r>
          </a:p>
          <a:p>
            <a:r>
              <a:rPr lang="es-ES" sz="2400" smtClean="0"/>
              <a:t>Los</a:t>
            </a:r>
            <a:r>
              <a:rPr lang="es-ES" sz="2400"/>
              <a:t> </a:t>
            </a:r>
            <a:r>
              <a:rPr lang="es-ES" sz="2400" smtClean="0"/>
              <a:t>acuerdos</a:t>
            </a:r>
            <a:r>
              <a:rPr lang="es-ES" sz="2400"/>
              <a:t> </a:t>
            </a:r>
            <a:r>
              <a:rPr lang="es-ES" sz="2400" smtClean="0"/>
              <a:t>de las negociaciones se centran</a:t>
            </a:r>
            <a:r>
              <a:rPr lang="es-ES" sz="2400"/>
              <a:t> </a:t>
            </a:r>
            <a:r>
              <a:rPr lang="es-ES" sz="2400" smtClean="0"/>
              <a:t>en</a:t>
            </a:r>
            <a:r>
              <a:rPr lang="es-ES" sz="2400"/>
              <a:t>  </a:t>
            </a:r>
            <a:r>
              <a:rPr lang="es-ES" sz="2400" b="1" smtClean="0"/>
              <a:t>aspectos económicos </a:t>
            </a:r>
            <a:r>
              <a:rPr lang="es-ES" sz="2400" smtClean="0"/>
              <a:t> sin tener en cuenta el </a:t>
            </a:r>
            <a:r>
              <a:rPr lang="es-ES" sz="2400" b="1" smtClean="0"/>
              <a:t>DESARROLLO INTEGRAL y SOSTENIBLE</a:t>
            </a:r>
            <a:r>
              <a:rPr lang="es-ES" sz="2400" smtClean="0"/>
              <a:t>.</a:t>
            </a:r>
          </a:p>
        </p:txBody>
      </p:sp>
    </p:spTree>
    <p:extLst>
      <p:ext uri="{BB962C8B-B14F-4D97-AF65-F5344CB8AC3E}">
        <p14:creationId xmlns:p14="http://schemas.microsoft.com/office/powerpoint/2010/main" val="113955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1485900"/>
          </a:xfrm>
        </p:spPr>
        <p:txBody>
          <a:bodyPr>
            <a:normAutofit/>
          </a:bodyPr>
          <a:lstStyle/>
          <a:p>
            <a:r>
              <a:rPr lang="es-ES" sz="3200" b="1" smtClean="0"/>
              <a:t>QUÉ QUEREMOS </a:t>
            </a:r>
            <a:r>
              <a:rPr lang="es-ES" sz="3200" b="1" smtClean="0">
                <a:solidFill>
                  <a:srgbClr val="00B050"/>
                </a:solidFill>
              </a:rPr>
              <a:t>MEJORAR?</a:t>
            </a:r>
            <a:endParaRPr lang="es-ES" sz="3200" b="1">
              <a:solidFill>
                <a:srgbClr val="00B050"/>
              </a:solidFill>
            </a:endParaRPr>
          </a:p>
        </p:txBody>
      </p:sp>
      <p:sp>
        <p:nvSpPr>
          <p:cNvPr id="3" name="Marcador de contenido 2"/>
          <p:cNvSpPr>
            <a:spLocks noGrp="1"/>
          </p:cNvSpPr>
          <p:nvPr>
            <p:ph idx="1"/>
          </p:nvPr>
        </p:nvSpPr>
        <p:spPr>
          <a:xfrm>
            <a:off x="1371600" y="1696065"/>
            <a:ext cx="9601200" cy="4171335"/>
          </a:xfrm>
        </p:spPr>
        <p:txBody>
          <a:bodyPr>
            <a:normAutofit fontScale="92500" lnSpcReduction="10000"/>
          </a:bodyPr>
          <a:lstStyle/>
          <a:p>
            <a:r>
              <a:rPr lang="es-ES" sz="2400" smtClean="0"/>
              <a:t>Fortalecer las capacidades de la mujer.</a:t>
            </a:r>
          </a:p>
          <a:p>
            <a:r>
              <a:rPr lang="es-ES" sz="2400" smtClean="0"/>
              <a:t> Darle mayor poder en espacios de diálogo y negociación.</a:t>
            </a:r>
          </a:p>
          <a:p>
            <a:r>
              <a:rPr lang="es-ES" sz="2400" smtClean="0"/>
              <a:t>Obtener</a:t>
            </a:r>
            <a:r>
              <a:rPr lang="es-ES" sz="2400"/>
              <a:t> </a:t>
            </a:r>
            <a:r>
              <a:rPr lang="es-ES" sz="2400" smtClean="0"/>
              <a:t>mayores oportunidades para su acceso a los recursos.</a:t>
            </a:r>
          </a:p>
          <a:p>
            <a:r>
              <a:rPr lang="es-ES" sz="2400" smtClean="0"/>
              <a:t>Mejorar</a:t>
            </a:r>
            <a:r>
              <a:rPr lang="es-ES" sz="2400"/>
              <a:t> </a:t>
            </a:r>
            <a:r>
              <a:rPr lang="es-ES" sz="2400" smtClean="0"/>
              <a:t>su</a:t>
            </a:r>
            <a:r>
              <a:rPr lang="es-ES" sz="2400"/>
              <a:t> </a:t>
            </a:r>
            <a:r>
              <a:rPr lang="es-ES" sz="2400" smtClean="0"/>
              <a:t>calificación</a:t>
            </a:r>
            <a:r>
              <a:rPr lang="es-ES" sz="2400"/>
              <a:t> </a:t>
            </a:r>
            <a:r>
              <a:rPr lang="es-ES" sz="2400" smtClean="0"/>
              <a:t>laboral, la armonía en el trabajo minero y la vida familiar.</a:t>
            </a:r>
          </a:p>
          <a:p>
            <a:r>
              <a:rPr lang="es-ES" sz="2400" smtClean="0"/>
              <a:t>El</a:t>
            </a:r>
            <a:r>
              <a:rPr lang="es-ES" sz="2400"/>
              <a:t> </a:t>
            </a:r>
            <a:r>
              <a:rPr lang="es-ES" sz="2400" smtClean="0"/>
              <a:t>acceso</a:t>
            </a:r>
            <a:r>
              <a:rPr lang="es-ES" sz="2400"/>
              <a:t> </a:t>
            </a:r>
            <a:r>
              <a:rPr lang="es-ES" sz="2400" smtClean="0"/>
              <a:t>al</a:t>
            </a:r>
            <a:r>
              <a:rPr lang="es-ES" sz="2400"/>
              <a:t> </a:t>
            </a:r>
            <a:r>
              <a:rPr lang="es-ES" sz="2400" smtClean="0"/>
              <a:t>empleo</a:t>
            </a:r>
            <a:r>
              <a:rPr lang="es-ES" sz="2400"/>
              <a:t> </a:t>
            </a:r>
            <a:r>
              <a:rPr lang="es-ES" sz="2400" smtClean="0"/>
              <a:t>y</a:t>
            </a:r>
            <a:r>
              <a:rPr lang="es-ES" sz="2400"/>
              <a:t> </a:t>
            </a:r>
            <a:r>
              <a:rPr lang="es-ES" sz="2400" smtClean="0"/>
              <a:t>emprendimientos.</a:t>
            </a:r>
            <a:endParaRPr lang="es-ES" sz="2400"/>
          </a:p>
          <a:p>
            <a:r>
              <a:rPr lang="es-ES" sz="2400" smtClean="0"/>
              <a:t>Su representación en espacios y participación en la toma de decision, en la gestión de los recursos de su comunidad y la mejora de sus condiciones de salud y seguridad en el trabajo.</a:t>
            </a:r>
          </a:p>
          <a:p>
            <a:r>
              <a:rPr lang="es-ES" sz="2400" smtClean="0"/>
              <a:t>Generar cambios en los varones sensibilizándolos para que sean aliados en la construcción de relaciones más equitativas enrte hombres y mujeres.</a:t>
            </a:r>
            <a:endParaRPr lang="es-ES" sz="2400"/>
          </a:p>
        </p:txBody>
      </p:sp>
    </p:spTree>
    <p:extLst>
      <p:ext uri="{BB962C8B-B14F-4D97-AF65-F5344CB8AC3E}">
        <p14:creationId xmlns:p14="http://schemas.microsoft.com/office/powerpoint/2010/main" val="183267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smtClean="0"/>
              <a:t>QUIÉNES SE </a:t>
            </a:r>
            <a:r>
              <a:rPr lang="es-ES" sz="3600" b="1" smtClean="0">
                <a:solidFill>
                  <a:srgbClr val="00B050"/>
                </a:solidFill>
              </a:rPr>
              <a:t>BENEFICIARÁN</a:t>
            </a:r>
            <a:r>
              <a:rPr lang="es-ES" sz="3600" b="1" smtClean="0"/>
              <a:t>?</a:t>
            </a:r>
            <a:endParaRPr lang="es-ES" sz="3600" b="1"/>
          </a:p>
        </p:txBody>
      </p:sp>
      <p:sp>
        <p:nvSpPr>
          <p:cNvPr id="3" name="Marcador de contenido 2"/>
          <p:cNvSpPr>
            <a:spLocks noGrp="1"/>
          </p:cNvSpPr>
          <p:nvPr>
            <p:ph idx="1"/>
          </p:nvPr>
        </p:nvSpPr>
        <p:spPr>
          <a:xfrm>
            <a:off x="1021326" y="2171700"/>
            <a:ext cx="6223819" cy="3581400"/>
          </a:xfrm>
        </p:spPr>
        <p:txBody>
          <a:bodyPr>
            <a:normAutofit/>
          </a:bodyPr>
          <a:lstStyle/>
          <a:p>
            <a:r>
              <a:rPr lang="es-ES" sz="2400" smtClean="0"/>
              <a:t>Todas las mujeres relacionadas directa e indirectamente en la actividad minera (grande, mediana, pequeña y artesanal).</a:t>
            </a:r>
          </a:p>
          <a:p>
            <a:r>
              <a:rPr lang="es-ES" sz="2400" smtClean="0"/>
              <a:t>Mujeres</a:t>
            </a:r>
            <a:r>
              <a:rPr lang="es-ES" sz="2400"/>
              <a:t> </a:t>
            </a:r>
            <a:r>
              <a:rPr lang="es-ES" sz="2400" smtClean="0"/>
              <a:t>de</a:t>
            </a:r>
            <a:r>
              <a:rPr lang="es-ES" sz="2400"/>
              <a:t> </a:t>
            </a:r>
            <a:r>
              <a:rPr lang="es-ES" sz="2400" smtClean="0"/>
              <a:t>zonas</a:t>
            </a:r>
            <a:r>
              <a:rPr lang="es-ES" sz="2400"/>
              <a:t> </a:t>
            </a:r>
            <a:r>
              <a:rPr lang="es-ES" sz="2400" smtClean="0"/>
              <a:t>de</a:t>
            </a:r>
            <a:r>
              <a:rPr lang="es-ES" sz="2400"/>
              <a:t> </a:t>
            </a:r>
            <a:r>
              <a:rPr lang="es-ES" sz="2400" smtClean="0"/>
              <a:t>influencia</a:t>
            </a:r>
            <a:r>
              <a:rPr lang="es-ES" sz="2400"/>
              <a:t> </a:t>
            </a:r>
            <a:r>
              <a:rPr lang="es-ES" sz="2400" smtClean="0"/>
              <a:t>directa</a:t>
            </a:r>
            <a:r>
              <a:rPr lang="es-ES" sz="2400"/>
              <a:t>  </a:t>
            </a:r>
            <a:r>
              <a:rPr lang="es-ES" sz="2400" smtClean="0"/>
              <a:t>y</a:t>
            </a:r>
            <a:r>
              <a:rPr lang="es-ES" sz="2400"/>
              <a:t> </a:t>
            </a:r>
            <a:r>
              <a:rPr lang="es-ES" sz="2400" smtClean="0"/>
              <a:t>de</a:t>
            </a:r>
            <a:r>
              <a:rPr lang="es-ES" sz="2400"/>
              <a:t> </a:t>
            </a:r>
            <a:r>
              <a:rPr lang="es-ES" sz="2400" smtClean="0"/>
              <a:t>zonas</a:t>
            </a:r>
            <a:r>
              <a:rPr lang="es-ES" sz="2400"/>
              <a:t> </a:t>
            </a:r>
            <a:r>
              <a:rPr lang="es-ES" sz="2400" smtClean="0"/>
              <a:t>no</a:t>
            </a:r>
            <a:r>
              <a:rPr lang="es-ES" sz="2400"/>
              <a:t> </a:t>
            </a:r>
            <a:r>
              <a:rPr lang="es-ES" sz="2400" smtClean="0"/>
              <a:t>incluidas</a:t>
            </a:r>
            <a:r>
              <a:rPr lang="es-ES" sz="2400"/>
              <a:t> </a:t>
            </a:r>
            <a:r>
              <a:rPr lang="es-ES" sz="2400" smtClean="0"/>
              <a:t>en</a:t>
            </a:r>
            <a:r>
              <a:rPr lang="es-ES" sz="2400"/>
              <a:t> </a:t>
            </a:r>
            <a:r>
              <a:rPr lang="es-ES" sz="2400" smtClean="0"/>
              <a:t>el</a:t>
            </a:r>
            <a:r>
              <a:rPr lang="es-ES" sz="2400"/>
              <a:t> </a:t>
            </a:r>
            <a:r>
              <a:rPr lang="es-ES" sz="2400" smtClean="0"/>
              <a:t>área</a:t>
            </a:r>
            <a:r>
              <a:rPr lang="es-ES" sz="2400"/>
              <a:t> </a:t>
            </a:r>
            <a:r>
              <a:rPr lang="es-ES" sz="2400" smtClean="0"/>
              <a:t>de</a:t>
            </a:r>
            <a:r>
              <a:rPr lang="es-ES" sz="2400"/>
              <a:t> </a:t>
            </a:r>
            <a:r>
              <a:rPr lang="es-ES" sz="2400" smtClean="0"/>
              <a:t>influencia</a:t>
            </a:r>
            <a:r>
              <a:rPr lang="es-ES" sz="2400"/>
              <a:t>.</a:t>
            </a:r>
            <a:endParaRPr lang="es-ES" sz="2400" smtClean="0"/>
          </a:p>
          <a:p>
            <a:r>
              <a:rPr lang="es-ES" sz="2400" smtClean="0"/>
              <a:t>Mujeres</a:t>
            </a:r>
            <a:r>
              <a:rPr lang="es-ES" sz="2400"/>
              <a:t> </a:t>
            </a:r>
            <a:r>
              <a:rPr lang="es-ES" sz="2400" smtClean="0"/>
              <a:t>de</a:t>
            </a:r>
            <a:r>
              <a:rPr lang="es-ES" sz="2400"/>
              <a:t> </a:t>
            </a:r>
            <a:r>
              <a:rPr lang="es-ES" sz="2400" smtClean="0"/>
              <a:t>zonas urbanas y rurales.</a:t>
            </a:r>
          </a:p>
          <a:p>
            <a:r>
              <a:rPr lang="es-ES" sz="2400" smtClean="0"/>
              <a:t>Mujeres</a:t>
            </a:r>
            <a:r>
              <a:rPr lang="es-ES" sz="2400"/>
              <a:t> </a:t>
            </a:r>
            <a:r>
              <a:rPr lang="es-ES" sz="2400" smtClean="0"/>
              <a:t>andinas y mujeres amazónicas.</a:t>
            </a:r>
            <a:endParaRPr lang="es-ES" sz="2400"/>
          </a:p>
        </p:txBody>
      </p:sp>
    </p:spTree>
    <p:extLst>
      <p:ext uri="{BB962C8B-B14F-4D97-AF65-F5344CB8AC3E}">
        <p14:creationId xmlns:p14="http://schemas.microsoft.com/office/powerpoint/2010/main" val="348895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01697" y="4538815"/>
            <a:ext cx="4048432" cy="1102443"/>
          </a:xfrm>
        </p:spPr>
        <p:txBody>
          <a:bodyPr>
            <a:normAutofit/>
          </a:bodyPr>
          <a:lstStyle/>
          <a:p>
            <a:r>
              <a:rPr lang="es-ES" sz="3600" b="1" smtClean="0">
                <a:solidFill>
                  <a:srgbClr val="00B050"/>
                </a:solidFill>
              </a:rPr>
              <a:t>ANTECEDENTES</a:t>
            </a:r>
            <a:endParaRPr lang="es-ES" sz="3600" b="1">
              <a:solidFill>
                <a:srgbClr val="00B050"/>
              </a:solidFill>
            </a:endParaRPr>
          </a:p>
        </p:txBody>
      </p:sp>
    </p:spTree>
    <p:extLst>
      <p:ext uri="{BB962C8B-B14F-4D97-AF65-F5344CB8AC3E}">
        <p14:creationId xmlns:p14="http://schemas.microsoft.com/office/powerpoint/2010/main" val="257619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6911" y="718989"/>
            <a:ext cx="3778792" cy="765072"/>
          </a:xfrm>
        </p:spPr>
        <p:txBody>
          <a:bodyPr>
            <a:normAutofit/>
          </a:bodyPr>
          <a:lstStyle/>
          <a:p>
            <a:r>
              <a:rPr lang="es-ES" sz="4800" b="1" smtClean="0">
                <a:solidFill>
                  <a:srgbClr val="00B050"/>
                </a:solidFill>
              </a:rPr>
              <a:t>2012 - 2013</a:t>
            </a:r>
            <a:endParaRPr lang="es-ES" sz="4800" b="1">
              <a:solidFill>
                <a:srgbClr val="00B050"/>
              </a:solidFill>
            </a:endParaRPr>
          </a:p>
        </p:txBody>
      </p:sp>
      <p:sp>
        <p:nvSpPr>
          <p:cNvPr id="6" name="CuadroTexto 5"/>
          <p:cNvSpPr txBox="1"/>
          <p:nvPr/>
        </p:nvSpPr>
        <p:spPr>
          <a:xfrm>
            <a:off x="966022" y="1893354"/>
            <a:ext cx="4673182" cy="4401205"/>
          </a:xfrm>
          <a:prstGeom prst="rect">
            <a:avLst/>
          </a:prstGeom>
          <a:noFill/>
        </p:spPr>
        <p:txBody>
          <a:bodyPr wrap="square" rtlCol="0">
            <a:spAutoFit/>
          </a:bodyPr>
          <a:lstStyle/>
          <a:p>
            <a:pPr marL="285750" indent="-285750" algn="l">
              <a:buFont typeface="Arial" panose="020B0604020202020204" pitchFamily="34" charset="0"/>
              <a:buChar char="•"/>
            </a:pPr>
            <a:r>
              <a:rPr lang="es-ES" sz="2000" smtClean="0"/>
              <a:t>Proyecto  Jóvenes  y  Mujeres  Empoderados  Para  el  Diálogo  y la  Transformación  de  Conflictos. (Red Social con fondos ACDI)</a:t>
            </a:r>
          </a:p>
          <a:p>
            <a:pPr marL="285750" indent="-285750" algn="l">
              <a:buFont typeface="Arial" panose="020B0604020202020204" pitchFamily="34" charset="0"/>
              <a:buChar char="•"/>
            </a:pPr>
            <a:endParaRPr lang="es-ES" sz="2000"/>
          </a:p>
          <a:p>
            <a:pPr marL="285750" indent="-285750" algn="l">
              <a:buFont typeface="Arial" panose="020B0604020202020204" pitchFamily="34" charset="0"/>
              <a:buChar char="•"/>
            </a:pPr>
            <a:r>
              <a:rPr lang="es-ES" sz="2000" smtClean="0"/>
              <a:t>Actividad Arequipa. 12 diciembre 2012. Mujeres de Tacna, Moquegua, Arequipa, Lima y Cajamarca.</a:t>
            </a:r>
          </a:p>
          <a:p>
            <a:pPr marL="285750" indent="-285750" algn="l">
              <a:buFont typeface="Arial" panose="020B0604020202020204" pitchFamily="34" charset="0"/>
              <a:buChar char="•"/>
            </a:pPr>
            <a:endParaRPr lang="es-ES" sz="2000"/>
          </a:p>
          <a:p>
            <a:pPr marL="285750" indent="-285750" algn="l">
              <a:buFont typeface="Arial" panose="020B0604020202020204" pitchFamily="34" charset="0"/>
              <a:buChar char="•"/>
            </a:pPr>
            <a:r>
              <a:rPr lang="es-ES" sz="2000" smtClean="0"/>
              <a:t>Seminario Nacional: Jóvenes y Mujeres  por una Minería Inclusiva. Lima, 20 de marzo de 2013.</a:t>
            </a:r>
          </a:p>
          <a:p>
            <a:pPr marL="285750" indent="-285750" algn="l">
              <a:buFont typeface="Arial" panose="020B0604020202020204" pitchFamily="34" charset="0"/>
              <a:buChar char="•"/>
            </a:pPr>
            <a:endParaRPr lang="es-ES" sz="2000" smtClean="0"/>
          </a:p>
          <a:p>
            <a:pPr marL="285750" indent="-285750" algn="l">
              <a:buFont typeface="Arial" panose="020B0604020202020204" pitchFamily="34" charset="0"/>
              <a:buChar char="•"/>
            </a:pPr>
            <a:endParaRPr lang="es-ES" sz="2000"/>
          </a:p>
        </p:txBody>
      </p:sp>
      <p:pic>
        <p:nvPicPr>
          <p:cNvPr id="7" name="Imagen 7"/>
          <p:cNvPicPr>
            <a:picLocks noChangeAspect="1"/>
          </p:cNvPicPr>
          <p:nvPr/>
        </p:nvPicPr>
        <p:blipFill rotWithShape="1">
          <a:blip r:embed="rId2">
            <a:extLst>
              <a:ext uri="{28A0092B-C50C-407E-A947-70E740481C1C}">
                <a14:useLocalDpi xmlns:a14="http://schemas.microsoft.com/office/drawing/2010/main" val="0"/>
              </a:ext>
            </a:extLst>
          </a:blip>
          <a:srcRect l="-8712" t="8725" r="8712" b="14030"/>
          <a:stretch/>
        </p:blipFill>
        <p:spPr>
          <a:xfrm rot="21448751">
            <a:off x="6762578" y="223376"/>
            <a:ext cx="4879306" cy="2826732"/>
          </a:xfrm>
          <a:prstGeom prst="rect">
            <a:avLst/>
          </a:prstGeom>
        </p:spPr>
      </p:pic>
      <p:pic>
        <p:nvPicPr>
          <p:cNvPr id="4"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90115">
            <a:off x="6259772" y="2968718"/>
            <a:ext cx="4634806" cy="3478618"/>
          </a:xfrm>
          <a:prstGeom prst="rect">
            <a:avLst/>
          </a:prstGeom>
        </p:spPr>
      </p:pic>
    </p:spTree>
    <p:extLst>
      <p:ext uri="{BB962C8B-B14F-4D97-AF65-F5344CB8AC3E}">
        <p14:creationId xmlns:p14="http://schemas.microsoft.com/office/powerpoint/2010/main" val="221009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526911" y="718989"/>
            <a:ext cx="3778792" cy="765072"/>
          </a:xfrm>
        </p:spPr>
        <p:txBody>
          <a:bodyPr>
            <a:normAutofit/>
          </a:bodyPr>
          <a:lstStyle/>
          <a:p>
            <a:r>
              <a:rPr lang="es-ES" sz="4800" b="1" smtClean="0">
                <a:solidFill>
                  <a:srgbClr val="00B050"/>
                </a:solidFill>
              </a:rPr>
              <a:t>2014 - 2015</a:t>
            </a:r>
            <a:endParaRPr lang="es-ES" sz="4800" b="1">
              <a:solidFill>
                <a:srgbClr val="00B050"/>
              </a:solidFill>
            </a:endParaRPr>
          </a:p>
        </p:txBody>
      </p:sp>
      <p:sp>
        <p:nvSpPr>
          <p:cNvPr id="7" name="CuadroTexto 6"/>
          <p:cNvSpPr txBox="1"/>
          <p:nvPr/>
        </p:nvSpPr>
        <p:spPr>
          <a:xfrm>
            <a:off x="966022" y="1893354"/>
            <a:ext cx="4673182" cy="5016758"/>
          </a:xfrm>
          <a:prstGeom prst="rect">
            <a:avLst/>
          </a:prstGeom>
          <a:noFill/>
        </p:spPr>
        <p:txBody>
          <a:bodyPr wrap="square" rtlCol="0">
            <a:spAutoFit/>
          </a:bodyPr>
          <a:lstStyle/>
          <a:p>
            <a:pPr marL="285750" indent="-285750" algn="l">
              <a:buFont typeface="Arial" panose="020B0604020202020204" pitchFamily="34" charset="0"/>
              <a:buChar char="•"/>
            </a:pPr>
            <a:r>
              <a:rPr lang="es-ES" sz="2000" smtClean="0"/>
              <a:t>Reunión del Grupo de Diálogo Ancash con las lideresas del norte (Ancash, Cajamarca y Lima) 2015</a:t>
            </a:r>
          </a:p>
          <a:p>
            <a:pPr marL="285750" indent="-285750" algn="l">
              <a:buFont typeface="Arial" panose="020B0604020202020204" pitchFamily="34" charset="0"/>
              <a:buChar char="•"/>
            </a:pPr>
            <a:endParaRPr lang="es-ES" sz="2000"/>
          </a:p>
          <a:p>
            <a:pPr marL="285750" indent="-285750" algn="l">
              <a:buFont typeface="Arial" panose="020B0604020202020204" pitchFamily="34" charset="0"/>
              <a:buChar char="•"/>
            </a:pPr>
            <a:r>
              <a:rPr lang="es-ES" sz="2000" smtClean="0"/>
              <a:t>Reunión del Grupo de Arequipa y la Red Nacional de Líderes con las  lideresas del sur (Arequipa, Apurímac, Tacna, Moquegua). 2015</a:t>
            </a:r>
          </a:p>
          <a:p>
            <a:pPr marL="285750" indent="-285750" algn="l">
              <a:buFont typeface="Arial" panose="020B0604020202020204" pitchFamily="34" charset="0"/>
              <a:buChar char="•"/>
            </a:pPr>
            <a:endParaRPr lang="es-ES" sz="2000"/>
          </a:p>
          <a:p>
            <a:pPr marL="285750" indent="-285750" algn="l">
              <a:buFont typeface="Arial" panose="020B0604020202020204" pitchFamily="34" charset="0"/>
              <a:buChar char="•"/>
            </a:pPr>
            <a:r>
              <a:rPr lang="es-ES" sz="2000" smtClean="0"/>
              <a:t>Segundo Foro del Grupo de Diálogo. Los dos rostros del diálogo: visión de la mujer en contextos de minería. Lima, 12 de agosto 2015. Presentación de la Agenda Mujer por las lideresas.</a:t>
            </a:r>
          </a:p>
          <a:p>
            <a:pPr marL="285750" indent="-285750" algn="l">
              <a:buFont typeface="Arial" panose="020B0604020202020204" pitchFamily="34" charset="0"/>
              <a:buChar char="•"/>
            </a:pPr>
            <a:endParaRPr lang="es-ES" sz="2000"/>
          </a:p>
          <a:p>
            <a:pPr marL="285750" indent="-285750" algn="l">
              <a:buFont typeface="Arial" panose="020B0604020202020204" pitchFamily="34" charset="0"/>
              <a:buChar char="•"/>
            </a:pPr>
            <a:endParaRPr lang="es-ES" sz="2000"/>
          </a:p>
        </p:txBody>
      </p:sp>
      <p:pic>
        <p:nvPicPr>
          <p:cNvPr id="8" name="Imagen 8"/>
          <p:cNvPicPr>
            <a:picLocks noChangeAspect="1"/>
          </p:cNvPicPr>
          <p:nvPr/>
        </p:nvPicPr>
        <p:blipFill rotWithShape="1">
          <a:blip r:embed="rId2" cstate="print">
            <a:extLst>
              <a:ext uri="{28A0092B-C50C-407E-A947-70E740481C1C}">
                <a14:useLocalDpi xmlns:a14="http://schemas.microsoft.com/office/drawing/2010/main" val="0"/>
              </a:ext>
            </a:extLst>
          </a:blip>
          <a:srcRect l="17051" t="17138" r="12637" b="19033"/>
          <a:stretch/>
        </p:blipFill>
        <p:spPr>
          <a:xfrm rot="528637">
            <a:off x="6674256" y="574367"/>
            <a:ext cx="5080000" cy="3458723"/>
          </a:xfrm>
          <a:prstGeom prst="rect">
            <a:avLst/>
          </a:prstGeom>
        </p:spPr>
      </p:pic>
      <p:pic>
        <p:nvPicPr>
          <p:cNvPr id="10" name="Imagen 10"/>
          <p:cNvPicPr>
            <a:picLocks noChangeAspect="1"/>
          </p:cNvPicPr>
          <p:nvPr/>
        </p:nvPicPr>
        <p:blipFill rotWithShape="1">
          <a:blip r:embed="rId3">
            <a:extLst>
              <a:ext uri="{28A0092B-C50C-407E-A947-70E740481C1C}">
                <a14:useLocalDpi xmlns:a14="http://schemas.microsoft.com/office/drawing/2010/main" val="0"/>
              </a:ext>
            </a:extLst>
          </a:blip>
          <a:srcRect l="14619" t="19064" r="19556" b="21556"/>
          <a:stretch/>
        </p:blipFill>
        <p:spPr>
          <a:xfrm rot="21423093">
            <a:off x="6772844" y="3416082"/>
            <a:ext cx="4755745" cy="3217641"/>
          </a:xfrm>
          <a:prstGeom prst="rect">
            <a:avLst/>
          </a:prstGeom>
        </p:spPr>
      </p:pic>
    </p:spTree>
    <p:extLst>
      <p:ext uri="{BB962C8B-B14F-4D97-AF65-F5344CB8AC3E}">
        <p14:creationId xmlns:p14="http://schemas.microsoft.com/office/powerpoint/2010/main" val="417542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smtClean="0">
                <a:solidFill>
                  <a:srgbClr val="00B050"/>
                </a:solidFill>
              </a:rPr>
              <a:t>AGEND</a:t>
            </a:r>
            <a:r>
              <a:rPr lang="es-ES" sz="3600" b="1">
                <a:solidFill>
                  <a:srgbClr val="00B050"/>
                </a:solidFill>
              </a:rPr>
              <a:t>A</a:t>
            </a:r>
          </a:p>
        </p:txBody>
      </p:sp>
      <p:sp>
        <p:nvSpPr>
          <p:cNvPr id="3" name="Marcador de contenido 2"/>
          <p:cNvSpPr>
            <a:spLocks noGrp="1"/>
          </p:cNvSpPr>
          <p:nvPr>
            <p:ph idx="1"/>
          </p:nvPr>
        </p:nvSpPr>
        <p:spPr/>
        <p:txBody>
          <a:bodyPr>
            <a:normAutofit/>
          </a:bodyPr>
          <a:lstStyle/>
          <a:p>
            <a:r>
              <a:rPr lang="es-ES" sz="3200" smtClean="0"/>
              <a:t>Educación y capacitación</a:t>
            </a:r>
          </a:p>
          <a:p>
            <a:r>
              <a:rPr lang="es-ES" sz="3200" smtClean="0"/>
              <a:t>Espacios laborales </a:t>
            </a:r>
          </a:p>
          <a:p>
            <a:r>
              <a:rPr lang="es-ES" sz="3200" smtClean="0"/>
              <a:t>Participación, ciudadanía y medio ambiente</a:t>
            </a:r>
          </a:p>
          <a:p>
            <a:r>
              <a:rPr lang="es-ES" sz="3200" smtClean="0"/>
              <a:t>Salud</a:t>
            </a:r>
            <a:r>
              <a:rPr lang="es-ES" sz="3200"/>
              <a:t> </a:t>
            </a:r>
            <a:r>
              <a:rPr lang="es-ES" sz="3200" smtClean="0"/>
              <a:t>y</a:t>
            </a:r>
            <a:r>
              <a:rPr lang="es-ES" sz="3200"/>
              <a:t> </a:t>
            </a:r>
            <a:r>
              <a:rPr lang="es-ES" sz="3200" smtClean="0"/>
              <a:t>Seguridad</a:t>
            </a:r>
            <a:endParaRPr lang="es-ES" sz="3200"/>
          </a:p>
          <a:p>
            <a:r>
              <a:rPr lang="es-ES" sz="3200" smtClean="0"/>
              <a:t>Relaciones familiares y comunales</a:t>
            </a:r>
            <a:endParaRPr lang="es-ES" sz="3200"/>
          </a:p>
        </p:txBody>
      </p:sp>
    </p:spTree>
    <p:extLst>
      <p:ext uri="{BB962C8B-B14F-4D97-AF65-F5344CB8AC3E}">
        <p14:creationId xmlns:p14="http://schemas.microsoft.com/office/powerpoint/2010/main" val="230162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575190"/>
            <a:ext cx="9601200" cy="641555"/>
          </a:xfrm>
        </p:spPr>
        <p:txBody>
          <a:bodyPr>
            <a:normAutofit/>
          </a:bodyPr>
          <a:lstStyle/>
          <a:p>
            <a:r>
              <a:rPr lang="es-ES" sz="3600" b="1" smtClean="0"/>
              <a:t>EDUCACIÓN Y CAPACITACIÓN</a:t>
            </a:r>
            <a:endParaRPr lang="es-ES" sz="3600" b="1"/>
          </a:p>
        </p:txBody>
      </p:sp>
      <p:sp>
        <p:nvSpPr>
          <p:cNvPr id="3" name="Marcador de contenido 2"/>
          <p:cNvSpPr>
            <a:spLocks noGrp="1"/>
          </p:cNvSpPr>
          <p:nvPr>
            <p:ph idx="1"/>
          </p:nvPr>
        </p:nvSpPr>
        <p:spPr>
          <a:xfrm>
            <a:off x="1113509" y="1437971"/>
            <a:ext cx="10581967" cy="4793225"/>
          </a:xfrm>
        </p:spPr>
        <p:txBody>
          <a:bodyPr>
            <a:noAutofit/>
          </a:bodyPr>
          <a:lstStyle/>
          <a:p>
            <a:r>
              <a:rPr lang="es-ES" sz="2400" smtClean="0">
                <a:solidFill>
                  <a:srgbClr val="000000"/>
                </a:solidFill>
                <a:latin typeface="Calibri Light" panose="020F0502020204030204" pitchFamily="34" charset="0"/>
              </a:rPr>
              <a:t>Contar con orientación para nuestro desarrollo personal y social</a:t>
            </a:r>
          </a:p>
          <a:p>
            <a:r>
              <a:rPr lang="es-ES" sz="2400" smtClean="0">
                <a:solidFill>
                  <a:srgbClr val="000000"/>
                </a:solidFill>
                <a:latin typeface="Calibri Light" panose="020F0502020204030204" pitchFamily="34" charset="0"/>
              </a:rPr>
              <a:t>Incrementar la capacitación y especialización relacionadas con la actividad minera para mejorar nuestros ingresos</a:t>
            </a:r>
            <a:endParaRPr lang="es-ES" sz="2400">
              <a:solidFill>
                <a:srgbClr val="000000"/>
              </a:solidFill>
              <a:latin typeface="Calibri Light" panose="020F0502020204030204" pitchFamily="34" charset="0"/>
            </a:endParaRPr>
          </a:p>
          <a:p>
            <a:r>
              <a:rPr lang="es-ES" sz="2400" smtClean="0">
                <a:solidFill>
                  <a:srgbClr val="000000"/>
                </a:solidFill>
                <a:latin typeface="Calibri Light" panose="020F0502020204030204" pitchFamily="34" charset="0"/>
              </a:rPr>
              <a:t>Establecer una cuota femenina en el otorgamiento de becas para institutos tecnológicos y universidades (monitoreo de cumplimiento)</a:t>
            </a:r>
          </a:p>
          <a:p>
            <a:r>
              <a:rPr lang="es-ES" sz="2400" smtClean="0">
                <a:solidFill>
                  <a:srgbClr val="000000"/>
                </a:solidFill>
                <a:latin typeface="Calibri Light" panose="020F0502020204030204" pitchFamily="34" charset="0"/>
              </a:rPr>
              <a:t>Promover que las universidades y centros de investigación tengan una línea de estudio permanente sobre los efectos de la minería en la vida de las mujeres y las relaciones de género.</a:t>
            </a:r>
            <a:endParaRPr lang="es-ES" sz="2400">
              <a:solidFill>
                <a:srgbClr val="000000"/>
              </a:solidFill>
              <a:latin typeface="Calibri Light" panose="020F0502020204030204" pitchFamily="34" charset="0"/>
            </a:endParaRPr>
          </a:p>
          <a:p>
            <a:r>
              <a:rPr lang="es-ES" sz="2400" smtClean="0">
                <a:solidFill>
                  <a:srgbClr val="000000"/>
                </a:solidFill>
                <a:latin typeface="Calibri Light" panose="020F0502020204030204" pitchFamily="34" charset="0"/>
              </a:rPr>
              <a:t>Promover que las universidades y centros de investigación tengan una línea de estudio permanente sobre los efectos de la minería en la vida de las mujeres y las relaciones de género.</a:t>
            </a:r>
          </a:p>
          <a:p>
            <a:r>
              <a:rPr lang="es-ES" sz="2400" smtClean="0">
                <a:solidFill>
                  <a:srgbClr val="000000"/>
                </a:solidFill>
                <a:latin typeface="Calibri Light" panose="020F0502020204030204" pitchFamily="34" charset="0"/>
              </a:rPr>
              <a:t>Monitorear que en las comunidades y en las familias se brinden las mismas oportunidades.</a:t>
            </a:r>
            <a:endParaRPr lang="es-ES" sz="2400"/>
          </a:p>
        </p:txBody>
      </p:sp>
    </p:spTree>
    <p:extLst>
      <p:ext uri="{BB962C8B-B14F-4D97-AF65-F5344CB8AC3E}">
        <p14:creationId xmlns:p14="http://schemas.microsoft.com/office/powerpoint/2010/main" val="70503695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14</Slides>
  <Notes>0</Notes>
  <HiddenSlides>0</HiddenSlide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Crop</vt:lpstr>
      <vt:lpstr>Agenda de la Mujer en Contextos de Minería</vt:lpstr>
      <vt:lpstr>POR QUÉ UNA AGENDA DE LA MUJER EN CONTEXTOS DE MINERÍA?</vt:lpstr>
      <vt:lpstr>QUÉ QUEREMOS MEJORAR?</vt:lpstr>
      <vt:lpstr>QUIÉNES SE BENEFICIARÁN?</vt:lpstr>
      <vt:lpstr>ANTECEDENTES</vt:lpstr>
      <vt:lpstr>2012 - 2013</vt:lpstr>
      <vt:lpstr>2014 - 2015</vt:lpstr>
      <vt:lpstr>AGENDA</vt:lpstr>
      <vt:lpstr>EDUCACIÓN Y CAPACITACIÓN</vt:lpstr>
      <vt:lpstr>ESPACIOS LABORALES</vt:lpstr>
      <vt:lpstr>PARTICIPACIÓN, CIUDADANÍA Y MEDIO AMBIENTE</vt:lpstr>
      <vt:lpstr>Presentación de PowerPoint</vt:lpstr>
      <vt:lpstr>APORTES DE EXPERTAS 2016</vt:lpstr>
      <vt:lpstr>QUÉ HACER EN ANCASH?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de la Mujer en Contextos de Minería</dc:title>
  <cp:revision>4</cp:revision>
  <dcterms:modified xsi:type="dcterms:W3CDTF">2016-04-22T14:03:49Z</dcterms:modified>
</cp:coreProperties>
</file>