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22"/>
  </p:notesMasterIdLst>
  <p:sldIdLst>
    <p:sldId id="256" r:id="rId2"/>
    <p:sldId id="303" r:id="rId3"/>
    <p:sldId id="309" r:id="rId4"/>
    <p:sldId id="289" r:id="rId5"/>
    <p:sldId id="290" r:id="rId6"/>
    <p:sldId id="291" r:id="rId7"/>
    <p:sldId id="292" r:id="rId8"/>
    <p:sldId id="293" r:id="rId9"/>
    <p:sldId id="282" r:id="rId10"/>
    <p:sldId id="300" r:id="rId11"/>
    <p:sldId id="302" r:id="rId12"/>
    <p:sldId id="301" r:id="rId13"/>
    <p:sldId id="304" r:id="rId14"/>
    <p:sldId id="305" r:id="rId15"/>
    <p:sldId id="306" r:id="rId16"/>
    <p:sldId id="307" r:id="rId17"/>
    <p:sldId id="308" r:id="rId18"/>
    <p:sldId id="296" r:id="rId19"/>
    <p:sldId id="297" r:id="rId20"/>
    <p:sldId id="310" r:id="rId21"/>
  </p:sldIdLst>
  <p:sldSz cx="12192000" cy="6858000"/>
  <p:notesSz cx="6797675" cy="9931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99"/>
    <a:srgbClr val="663300"/>
    <a:srgbClr val="CC0000"/>
    <a:srgbClr val="FFFF00"/>
    <a:srgbClr val="FFCC00"/>
    <a:srgbClr val="FF9900"/>
    <a:srgbClr val="FF9999"/>
    <a:srgbClr val="CC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2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7A524-5AFD-4F2C-918C-55D98B9D4CE3}" type="datetimeFigureOut">
              <a:rPr lang="es-PE" smtClean="0"/>
              <a:t>17/05/2016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9486"/>
            <a:ext cx="543814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3107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01783-102C-4B34-90B7-EA6E45196D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050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00F6-40B8-4A47-9D79-9960C5EA3703}" type="datetimeFigureOut">
              <a:rPr lang="es-PE" smtClean="0"/>
              <a:t>17/05/2016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BEB4-3176-4452-A5C5-057C81DC75E0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10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00F6-40B8-4A47-9D79-9960C5EA3703}" type="datetimeFigureOut">
              <a:rPr lang="es-PE" smtClean="0"/>
              <a:t>17/05/2016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BEB4-3176-4452-A5C5-057C81DC7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628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00F6-40B8-4A47-9D79-9960C5EA3703}" type="datetimeFigureOut">
              <a:rPr lang="es-PE" smtClean="0"/>
              <a:t>17/05/2016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BEB4-3176-4452-A5C5-057C81DC7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071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00F6-40B8-4A47-9D79-9960C5EA3703}" type="datetimeFigureOut">
              <a:rPr lang="es-PE" smtClean="0"/>
              <a:t>17/05/2016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BEB4-3176-4452-A5C5-057C81DC7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882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00F6-40B8-4A47-9D79-9960C5EA3703}" type="datetimeFigureOut">
              <a:rPr lang="es-PE" smtClean="0"/>
              <a:t>17/05/2016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BEB4-3176-4452-A5C5-057C81DC75E0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53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00F6-40B8-4A47-9D79-9960C5EA3703}" type="datetimeFigureOut">
              <a:rPr lang="es-PE" smtClean="0"/>
              <a:t>17/05/2016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BEB4-3176-4452-A5C5-057C81DC7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153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00F6-40B8-4A47-9D79-9960C5EA3703}" type="datetimeFigureOut">
              <a:rPr lang="es-PE" smtClean="0"/>
              <a:t>17/05/2016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BEB4-3176-4452-A5C5-057C81DC7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843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00F6-40B8-4A47-9D79-9960C5EA3703}" type="datetimeFigureOut">
              <a:rPr lang="es-PE" smtClean="0"/>
              <a:t>17/05/2016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BEB4-3176-4452-A5C5-057C81DC7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919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00F6-40B8-4A47-9D79-9960C5EA3703}" type="datetimeFigureOut">
              <a:rPr lang="es-PE" smtClean="0"/>
              <a:t>17/05/2016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BEB4-3176-4452-A5C5-057C81DC7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062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8700F6-40B8-4A47-9D79-9960C5EA3703}" type="datetimeFigureOut">
              <a:rPr lang="es-PE" smtClean="0"/>
              <a:t>17/05/2016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0FBEB4-3176-4452-A5C5-057C81DC7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137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00F6-40B8-4A47-9D79-9960C5EA3703}" type="datetimeFigureOut">
              <a:rPr lang="es-PE" smtClean="0"/>
              <a:t>17/05/2016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BEB4-3176-4452-A5C5-057C81DC75E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032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8700F6-40B8-4A47-9D79-9960C5EA3703}" type="datetimeFigureOut">
              <a:rPr lang="es-PE" smtClean="0"/>
              <a:t>17/05/2016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E0FBEB4-3176-4452-A5C5-057C81DC75E0}" type="slidenum">
              <a:rPr lang="es-PE" smtClean="0"/>
              <a:t>‹Nº›</a:t>
            </a:fld>
            <a:endParaRPr lang="es-P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02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6.jpg@01D17318.F2715CE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6.jpg@01D17318.F2715CE0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109376" y="6383123"/>
            <a:ext cx="8982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 de mayo 2016</a:t>
            </a:r>
            <a:endParaRPr lang="es-P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71419" y="1436818"/>
            <a:ext cx="9776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36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Avances del Acuerdo </a:t>
            </a:r>
            <a:r>
              <a:rPr lang="es-MX" sz="3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  por </a:t>
            </a:r>
            <a:r>
              <a:rPr lang="es-MX" sz="36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Arequipa: </a:t>
            </a:r>
            <a:r>
              <a:rPr lang="es-MX" sz="3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experiencia de Dialogo </a:t>
            </a:r>
            <a:r>
              <a:rPr lang="es-MX" sz="36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multiactor</a:t>
            </a:r>
            <a:endParaRPr lang="es-MX" sz="36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https://scontent-mia1-1.xx.fbcdn.net/hphotos-xfp1/t31.0-8/12646822_217402671933579_6655436221971523131_o.jp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2" y="283109"/>
            <a:ext cx="3716220" cy="832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lum brigh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3" b="15980"/>
          <a:stretch/>
        </p:blipFill>
        <p:spPr>
          <a:xfrm>
            <a:off x="295954" y="3318716"/>
            <a:ext cx="6563834" cy="2382838"/>
          </a:xfrm>
          <a:prstGeom prst="rect">
            <a:avLst/>
          </a:prstGeom>
          <a:effectLst>
            <a:glow>
              <a:schemeClr val="accent1">
                <a:alpha val="89000"/>
              </a:schemeClr>
            </a:glow>
            <a:reflection endPos="0" dist="508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29" y="3318716"/>
            <a:ext cx="3306282" cy="22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22326"/>
            <a:ext cx="10515600" cy="722270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La región Arequipa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61764" y="1788459"/>
            <a:ext cx="8704729" cy="43616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PE" dirty="0" smtClean="0"/>
              <a:t>Mas de 1.200.000 habitantes</a:t>
            </a:r>
          </a:p>
          <a:p>
            <a:pPr marL="514350" indent="-514350">
              <a:buFont typeface="+mj-lt"/>
              <a:buAutoNum type="arabicPeriod"/>
            </a:pPr>
            <a:r>
              <a:rPr lang="es-PE" dirty="0" smtClean="0"/>
              <a:t>Crecimiento económico por encima del promedio nacional</a:t>
            </a:r>
          </a:p>
          <a:p>
            <a:pPr marL="514350" indent="-514350">
              <a:buFont typeface="+mj-lt"/>
              <a:buAutoNum type="arabicPeriod"/>
            </a:pPr>
            <a:r>
              <a:rPr lang="es-PE" dirty="0" smtClean="0"/>
              <a:t>Reducción de la pobreza a menos del 10%. 90 % tiene agua. Cobertura en educación significativa. bajos índices de desnutrición crónica y mortalidad infantil</a:t>
            </a:r>
          </a:p>
          <a:p>
            <a:pPr marL="514350" indent="-514350">
              <a:buFont typeface="+mj-lt"/>
              <a:buAutoNum type="arabicPeriod"/>
            </a:pPr>
            <a:r>
              <a:rPr lang="es-PE" dirty="0" smtClean="0"/>
              <a:t>Índice de competitividad va decayendo. En tercer lugar.  Se debe a  débil institucionalidad. Desarticulación del sector publico. Inseguridad. conflictividad social. Corrupción. Ineficiencia en el sector publico. Desconfianzas. Intolerancia. falta de respeto a las investiduras e institucionalidad. Riesgo de implementar proyectos estratégicos </a:t>
            </a:r>
          </a:p>
          <a:p>
            <a:pPr marL="514350" indent="-514350">
              <a:buFont typeface="+mj-lt"/>
              <a:buAutoNum type="arabicPeriod"/>
            </a:pPr>
            <a:r>
              <a:rPr lang="es-PE" dirty="0" smtClean="0"/>
              <a:t>Tenemos capital humano calificado. Propuestas generadas por redes sectoriales y temáticas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70" y="2957301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3634" y="409108"/>
            <a:ext cx="5800165" cy="1325563"/>
          </a:xfrm>
        </p:spPr>
        <p:txBody>
          <a:bodyPr>
            <a:normAutofit fontScale="90000"/>
          </a:bodyPr>
          <a:lstStyle/>
          <a:p>
            <a:r>
              <a:rPr lang="es-PE" b="1" dirty="0" smtClean="0">
                <a:solidFill>
                  <a:srgbClr val="FF0000"/>
                </a:solidFill>
              </a:rPr>
              <a:t>Que une </a:t>
            </a:r>
            <a:r>
              <a:rPr lang="es-PE" b="1" dirty="0">
                <a:solidFill>
                  <a:srgbClr val="FF0000"/>
                </a:solidFill>
              </a:rPr>
              <a:t>a los </a:t>
            </a:r>
            <a:r>
              <a:rPr lang="es-PE" b="1" dirty="0" smtClean="0">
                <a:solidFill>
                  <a:srgbClr val="FF0000"/>
                </a:solidFill>
              </a:rPr>
              <a:t>arequipeños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57800" y="2043953"/>
            <a:ext cx="6508376" cy="4133010"/>
          </a:xfrm>
        </p:spPr>
        <p:txBody>
          <a:bodyPr>
            <a:normAutofit lnSpcReduction="1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s-PE" dirty="0" smtClean="0"/>
              <a:t>Una </a:t>
            </a:r>
            <a:r>
              <a:rPr lang="es-PE" dirty="0"/>
              <a:t>larga historia de </a:t>
            </a:r>
            <a:r>
              <a:rPr lang="es-PE" b="1" dirty="0"/>
              <a:t>lucha </a:t>
            </a:r>
            <a:r>
              <a:rPr lang="es-PE" b="1" dirty="0" err="1"/>
              <a:t>descentralista</a:t>
            </a:r>
            <a:r>
              <a:rPr lang="es-PE" b="1" dirty="0"/>
              <a:t> </a:t>
            </a:r>
            <a:r>
              <a:rPr lang="es-PE" dirty="0"/>
              <a:t>y de articulación del sur </a:t>
            </a:r>
            <a:r>
              <a:rPr lang="es-PE" dirty="0" smtClean="0"/>
              <a:t>peruano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PE" dirty="0" smtClean="0"/>
              <a:t>Una </a:t>
            </a:r>
            <a:r>
              <a:rPr lang="es-PE" b="1" dirty="0"/>
              <a:t>nueva identidad </a:t>
            </a:r>
            <a:r>
              <a:rPr lang="es-PE" dirty="0"/>
              <a:t>que se va forjado y construyendo en la diversidad de culturas, tradiciones, valores y creencias. Con una población diversa proveniente de toda </a:t>
            </a:r>
            <a:r>
              <a:rPr lang="es-PE" dirty="0" smtClean="0"/>
              <a:t>la </a:t>
            </a:r>
            <a:r>
              <a:rPr lang="es-PE" dirty="0"/>
              <a:t>macro </a:t>
            </a:r>
            <a:r>
              <a:rPr lang="es-PE" dirty="0" smtClean="0"/>
              <a:t>sur</a:t>
            </a:r>
            <a:endParaRPr lang="es-MX" dirty="0"/>
          </a:p>
          <a:p>
            <a:pPr marL="914400" lvl="1" indent="-457200">
              <a:buFont typeface="+mj-lt"/>
              <a:buAutoNum type="arabicPeriod"/>
            </a:pPr>
            <a:r>
              <a:rPr lang="es-PE" dirty="0"/>
              <a:t>Un </a:t>
            </a:r>
            <a:r>
              <a:rPr lang="es-PE" b="1" dirty="0"/>
              <a:t>imaginario sobre los mega proyectos </a:t>
            </a:r>
            <a:r>
              <a:rPr lang="es-PE" dirty="0" smtClean="0"/>
              <a:t>estratégicos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PE" dirty="0" smtClean="0"/>
              <a:t>Una </a:t>
            </a:r>
            <a:r>
              <a:rPr lang="es-PE" dirty="0"/>
              <a:t>apuesta efectiva que contribuya a resolver los problemas actuales de transportes, seguridad, medio ambiente de la </a:t>
            </a:r>
            <a:r>
              <a:rPr lang="es-PE" b="1" dirty="0"/>
              <a:t>ciudad de </a:t>
            </a:r>
            <a:r>
              <a:rPr lang="es-PE" b="1" dirty="0" smtClean="0"/>
              <a:t>Arequipa</a:t>
            </a:r>
            <a:r>
              <a:rPr lang="es-PE" dirty="0" smtClean="0"/>
              <a:t>. </a:t>
            </a:r>
            <a:r>
              <a:rPr lang="es-PE" dirty="0"/>
              <a:t>Como parte de un sistema de </a:t>
            </a:r>
            <a:r>
              <a:rPr lang="es-PE" dirty="0" smtClean="0"/>
              <a:t>ciudades.</a:t>
            </a:r>
            <a:endParaRPr lang="es-MX" dirty="0"/>
          </a:p>
          <a:p>
            <a:pPr marL="914400" lvl="1" indent="-457200">
              <a:buFont typeface="+mj-lt"/>
              <a:buAutoNum type="arabicPeriod"/>
            </a:pPr>
            <a:r>
              <a:rPr lang="es-PE" dirty="0"/>
              <a:t>Mejorar la calidad y la ampliación de la cobertura de la </a:t>
            </a:r>
            <a:r>
              <a:rPr lang="es-PE" b="1" dirty="0"/>
              <a:t>educación</a:t>
            </a:r>
            <a:r>
              <a:rPr lang="es-PE" dirty="0"/>
              <a:t> básica y particularmente </a:t>
            </a:r>
            <a:r>
              <a:rPr lang="es-PE" b="1" dirty="0"/>
              <a:t>técnica</a:t>
            </a:r>
            <a:r>
              <a:rPr lang="es-PE" dirty="0"/>
              <a:t> en función de las  demandas de los proyectos estratégicos</a:t>
            </a:r>
            <a:endParaRPr lang="es-MX" dirty="0"/>
          </a:p>
          <a:p>
            <a:pPr marL="914400" lvl="1" indent="-457200">
              <a:buFont typeface="+mj-lt"/>
              <a:buAutoNum type="arabicPeriod"/>
            </a:pPr>
            <a:r>
              <a:rPr lang="es-PE" dirty="0" smtClean="0"/>
              <a:t>Nueva </a:t>
            </a:r>
            <a:r>
              <a:rPr lang="es-PE" dirty="0"/>
              <a:t>actitud sobre el uso del </a:t>
            </a:r>
            <a:r>
              <a:rPr lang="es-PE" b="1" dirty="0" smtClean="0"/>
              <a:t>agua</a:t>
            </a:r>
            <a:r>
              <a:rPr lang="es-PE" dirty="0" smtClean="0"/>
              <a:t>. Somos un </a:t>
            </a:r>
            <a:r>
              <a:rPr lang="es-PE" dirty="0"/>
              <a:t>oasis en el </a:t>
            </a:r>
            <a:r>
              <a:rPr lang="es-PE" dirty="0" smtClean="0"/>
              <a:t>desierto. en </a:t>
            </a:r>
            <a:r>
              <a:rPr lang="es-PE" dirty="0"/>
              <a:t>un contexto de cambio climático</a:t>
            </a:r>
            <a:endParaRPr lang="es-MX" dirty="0"/>
          </a:p>
          <a:p>
            <a:pPr marL="514350" indent="-514350">
              <a:buFont typeface="+mj-lt"/>
              <a:buAutoNum type="arabicPeriod"/>
            </a:pPr>
            <a:endParaRPr lang="es-MX" dirty="0"/>
          </a:p>
        </p:txBody>
      </p:sp>
      <p:pic>
        <p:nvPicPr>
          <p:cNvPr id="4" name="Picture 2" descr="http://1.bp.blogspot.com/-UpVvA5RpHyI/U2IPgNRrAbI/AAAAAAAAPIk/mebu4jo9ACE/s1600/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25" r="8706"/>
          <a:stretch/>
        </p:blipFill>
        <p:spPr bwMode="auto">
          <a:xfrm>
            <a:off x="1351545" y="196842"/>
            <a:ext cx="2536779" cy="3694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dn2.larepublica.pe/sites/default/files/styles/img_600x315_face/public/imagen/2012/06/09/imagen-AREQUIPAZ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4" y="4043621"/>
            <a:ext cx="4424082" cy="246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3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8680" y="674408"/>
            <a:ext cx="10515600" cy="895264"/>
          </a:xfrm>
        </p:spPr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Desafíos que enfrenta Arequipa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09882" y="1845734"/>
            <a:ext cx="6045798" cy="4023360"/>
          </a:xfrm>
        </p:spPr>
        <p:txBody>
          <a:bodyPr/>
          <a:lstStyle/>
          <a:p>
            <a:r>
              <a:rPr lang="es-MX" dirty="0" smtClean="0"/>
              <a:t>Arequipa tiene una ubicación estratégica en la Macrosur, costa del pacifico y el centro de Sudamérica.</a:t>
            </a:r>
          </a:p>
          <a:p>
            <a:r>
              <a:rPr lang="es-PE" dirty="0"/>
              <a:t>en base a un imaginario común o visión compartida sobre el desarrollo de la región a mediano y largo plazo, consolidarse como el </a:t>
            </a:r>
            <a:r>
              <a:rPr lang="es-PE" sz="2400" i="1" dirty="0"/>
              <a:t>gran polo logístico del sur del país, el desarrollo de una agricultura de exportación, la industrialización en base a la  petroquímica, la diversificación productiva y manufacturera con mediana y pequeñas empresas, la innovación,  el desarrollo de ciencia y tecnología y  TIC.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3074" name="Picture 2" descr="Resultado de imagen para arequipa en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2111189"/>
            <a:ext cx="2714499" cy="342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 </a:t>
            </a:r>
            <a:r>
              <a:rPr lang="es-PE" b="1" dirty="0" smtClean="0">
                <a:solidFill>
                  <a:srgbClr val="FF0000"/>
                </a:solidFill>
              </a:rPr>
              <a:t>Nuevo </a:t>
            </a:r>
            <a:r>
              <a:rPr lang="es-PE" b="1" dirty="0">
                <a:solidFill>
                  <a:srgbClr val="FF0000"/>
                </a:solidFill>
              </a:rPr>
              <a:t>perfil del ciudadano de Arequipa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60458" y="1845734"/>
            <a:ext cx="5271248" cy="4023360"/>
          </a:xfrm>
        </p:spPr>
        <p:txBody>
          <a:bodyPr/>
          <a:lstStyle/>
          <a:p>
            <a:pPr marL="544068" lvl="1" indent="-342900">
              <a:buFont typeface="+mj-lt"/>
              <a:buAutoNum type="arabicPeriod"/>
            </a:pPr>
            <a:r>
              <a:rPr lang="es-PE" dirty="0"/>
              <a:t>Sea consiente y responsables en el ejercicio de </a:t>
            </a:r>
            <a:r>
              <a:rPr lang="es-PE" b="1" dirty="0"/>
              <a:t>derechos y  deberes</a:t>
            </a:r>
            <a:r>
              <a:rPr lang="es-PE" dirty="0"/>
              <a:t>.</a:t>
            </a:r>
            <a:endParaRPr lang="es-MX" dirty="0"/>
          </a:p>
          <a:p>
            <a:pPr marL="544068" lvl="1" indent="-342900">
              <a:buFont typeface="+mj-lt"/>
              <a:buAutoNum type="arabicPeriod"/>
            </a:pPr>
            <a:r>
              <a:rPr lang="es-PE" b="1" dirty="0"/>
              <a:t>Se siente parte del sur peruano </a:t>
            </a:r>
            <a:r>
              <a:rPr lang="es-PE" dirty="0"/>
              <a:t>y no sólo arequipeño. Tenga una visión clara de región en el contexto de un mundo globalizado</a:t>
            </a:r>
            <a:endParaRPr lang="es-MX" dirty="0"/>
          </a:p>
          <a:p>
            <a:pPr marL="544068" lvl="1" indent="-342900">
              <a:buFont typeface="+mj-lt"/>
              <a:buAutoNum type="arabicPeriod"/>
            </a:pPr>
            <a:r>
              <a:rPr lang="es-PE" dirty="0"/>
              <a:t>Desarrolle una </a:t>
            </a:r>
            <a:r>
              <a:rPr lang="es-PE" b="1" dirty="0"/>
              <a:t>actitud emprendedora </a:t>
            </a:r>
            <a:r>
              <a:rPr lang="es-PE" dirty="0"/>
              <a:t>sustentada en el trabajo honrado</a:t>
            </a:r>
            <a:endParaRPr lang="es-MX" dirty="0"/>
          </a:p>
          <a:p>
            <a:pPr marL="544068" lvl="1" indent="-342900">
              <a:buFont typeface="+mj-lt"/>
              <a:buAutoNum type="arabicPeriod"/>
            </a:pPr>
            <a:r>
              <a:rPr lang="es-PE" b="1" dirty="0"/>
              <a:t>Sea propositivo ante la adversidad</a:t>
            </a:r>
            <a:r>
              <a:rPr lang="es-PE" dirty="0"/>
              <a:t>, los riesgos y los conflictos; valore el dialogo, el consenso y cumpla los acuerdos adoptados</a:t>
            </a:r>
            <a:endParaRPr lang="es-MX" dirty="0"/>
          </a:p>
          <a:p>
            <a:pPr marL="544068" lvl="1" indent="-342900">
              <a:buFont typeface="+mj-lt"/>
              <a:buAutoNum type="arabicPeriod"/>
            </a:pPr>
            <a:r>
              <a:rPr lang="es-PE" b="1" dirty="0"/>
              <a:t>Respete la institucionalidad democrática</a:t>
            </a:r>
            <a:r>
              <a:rPr lang="es-PE" dirty="0"/>
              <a:t> y a la autoridad legítimamente elegida. </a:t>
            </a:r>
            <a:endParaRPr lang="es-MX" dirty="0"/>
          </a:p>
          <a:p>
            <a:endParaRPr lang="es-MX" dirty="0"/>
          </a:p>
        </p:txBody>
      </p:sp>
      <p:pic>
        <p:nvPicPr>
          <p:cNvPr id="5122" name="Picture 2" descr="Resultado de imagen para arequipa emprended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11" y="4247379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arequipa emprended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4" y="212083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Un Acuerdo Regional por </a:t>
            </a:r>
            <a:r>
              <a:rPr lang="es-PE" b="1" dirty="0" smtClean="0">
                <a:solidFill>
                  <a:srgbClr val="FF0000"/>
                </a:solidFill>
              </a:rPr>
              <a:t>Arequipa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97741"/>
            <a:ext cx="10515600" cy="407922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PE" dirty="0" smtClean="0"/>
              <a:t>Es </a:t>
            </a:r>
            <a:r>
              <a:rPr lang="es-PE" dirty="0"/>
              <a:t>un </a:t>
            </a:r>
            <a:r>
              <a:rPr lang="es-PE" b="1" dirty="0"/>
              <a:t>espacio</a:t>
            </a:r>
            <a:r>
              <a:rPr lang="es-PE" dirty="0"/>
              <a:t> de  encuentro entre los diversos actores públicos, privados, políticos y de la sociedad  civil de la región  para, en base al  </a:t>
            </a:r>
            <a:r>
              <a:rPr lang="es-PE" b="1" dirty="0"/>
              <a:t>diálogo</a:t>
            </a:r>
            <a:r>
              <a:rPr lang="es-PE" dirty="0"/>
              <a:t> y el </a:t>
            </a:r>
            <a:r>
              <a:rPr lang="es-PE" b="1" dirty="0"/>
              <a:t>consenso</a:t>
            </a:r>
            <a:r>
              <a:rPr lang="es-PE" dirty="0"/>
              <a:t>, diseñar un conjunto de </a:t>
            </a:r>
            <a:r>
              <a:rPr lang="es-PE" b="1" dirty="0"/>
              <a:t>políticas</a:t>
            </a:r>
            <a:r>
              <a:rPr lang="es-PE" dirty="0"/>
              <a:t> de desarrollo regional y promover los  </a:t>
            </a:r>
            <a:r>
              <a:rPr lang="es-PE" b="1" dirty="0"/>
              <a:t>proyectos</a:t>
            </a:r>
            <a:r>
              <a:rPr lang="es-PE" dirty="0"/>
              <a:t> estratégicos, que permita definir un rumbo para el desarrollo sostenible de la región, fortaleciendo su</a:t>
            </a:r>
            <a:r>
              <a:rPr lang="es-MX" dirty="0"/>
              <a:t> institucionalidad y gobernabilidad democrática.</a:t>
            </a:r>
          </a:p>
          <a:p>
            <a:pPr marL="457200" indent="-457200">
              <a:buFont typeface="+mj-lt"/>
              <a:buAutoNum type="arabicPeriod"/>
            </a:pPr>
            <a:r>
              <a:rPr lang="es-PE" dirty="0"/>
              <a:t>La finalidad del Acuerdo Regional por Arequipa </a:t>
            </a:r>
            <a:r>
              <a:rPr lang="es-PE" dirty="0" smtClean="0"/>
              <a:t>es garantizar </a:t>
            </a:r>
            <a:r>
              <a:rPr lang="es-PE" dirty="0"/>
              <a:t>su continuidad </a:t>
            </a:r>
            <a:r>
              <a:rPr lang="es-PE" b="1" dirty="0"/>
              <a:t> más allá de los  periodos de gobierno </a:t>
            </a:r>
            <a:r>
              <a:rPr lang="es-PE" dirty="0"/>
              <a:t>de las autoridades regional y local. </a:t>
            </a:r>
            <a:endParaRPr lang="es-PE" dirty="0" smtClean="0"/>
          </a:p>
          <a:p>
            <a:pPr marL="457200" indent="-457200">
              <a:buFont typeface="+mj-lt"/>
              <a:buAutoNum type="arabicPeriod"/>
            </a:pPr>
            <a:r>
              <a:rPr lang="es-PE" dirty="0"/>
              <a:t>Los acuerdos que se adoptan son por </a:t>
            </a:r>
            <a:r>
              <a:rPr lang="es-PE" b="1" dirty="0"/>
              <a:t>consenso </a:t>
            </a:r>
            <a:r>
              <a:rPr lang="es-PE" dirty="0"/>
              <a:t>y en ese sentido </a:t>
            </a:r>
            <a:r>
              <a:rPr lang="es-PE" b="1" dirty="0"/>
              <a:t>no pueden ser vinculantes</a:t>
            </a:r>
            <a:r>
              <a:rPr lang="es-PE" dirty="0"/>
              <a:t>, pero si referenciales para los planes de gobierno, para las inversiones públicas o privadas y para las actividades de la sociedad civil.</a:t>
            </a:r>
            <a:endParaRPr lang="es-MX" dirty="0"/>
          </a:p>
          <a:p>
            <a:pPr marL="457200" indent="-457200">
              <a:buFont typeface="+mj-lt"/>
              <a:buAutoNum type="arabicPeriod"/>
            </a:pPr>
            <a:endParaRPr lang="es-MX" dirty="0"/>
          </a:p>
          <a:p>
            <a:pPr marL="457200" indent="-457200">
              <a:buFont typeface="+mj-lt"/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33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983689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s-PE" b="1" dirty="0" smtClean="0">
                <a:solidFill>
                  <a:srgbClr val="FF0000"/>
                </a:solidFill>
              </a:rPr>
              <a:t>Composición 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3341" y="2447365"/>
            <a:ext cx="9977718" cy="3729598"/>
          </a:xfrm>
        </p:spPr>
        <p:txBody>
          <a:bodyPr numCol="2"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PE" dirty="0"/>
              <a:t>El Gobernador del Gobierno Regional, que lo presidirá </a:t>
            </a:r>
            <a:endParaRPr lang="es-MX" dirty="0"/>
          </a:p>
          <a:p>
            <a:pPr marL="514350" lvl="0" indent="-514350">
              <a:buFont typeface="+mj-lt"/>
              <a:buAutoNum type="arabicPeriod"/>
            </a:pPr>
            <a:r>
              <a:rPr lang="es-PE" dirty="0"/>
              <a:t>Los ocho Alcaldes Provinciales.</a:t>
            </a:r>
            <a:endParaRPr lang="es-MX" dirty="0"/>
          </a:p>
          <a:p>
            <a:pPr marL="514350" lvl="0" indent="-514350">
              <a:buFont typeface="+mj-lt"/>
              <a:buAutoNum type="arabicPeriod"/>
            </a:pPr>
            <a:r>
              <a:rPr lang="es-PE" dirty="0"/>
              <a:t>Un representante de la Asociación de alcaldes distritales</a:t>
            </a:r>
            <a:endParaRPr lang="es-MX" dirty="0"/>
          </a:p>
          <a:p>
            <a:pPr marL="514350" lvl="0" indent="-514350">
              <a:buFont typeface="+mj-lt"/>
              <a:buAutoNum type="arabicPeriod"/>
            </a:pPr>
            <a:r>
              <a:rPr lang="es-PE" dirty="0"/>
              <a:t>Un representante de la Cámara de Comercio e Industria de Arequipa, CCIA</a:t>
            </a:r>
            <a:endParaRPr lang="es-MX" dirty="0"/>
          </a:p>
          <a:p>
            <a:pPr marL="514350" lvl="0" indent="-514350">
              <a:buFont typeface="+mj-lt"/>
              <a:buAutoNum type="arabicPeriod"/>
            </a:pPr>
            <a:r>
              <a:rPr lang="es-PE" dirty="0"/>
              <a:t>Un representante de la Federación de Trabajadores de Arequipa, FDTA.</a:t>
            </a:r>
            <a:endParaRPr lang="es-MX" dirty="0"/>
          </a:p>
          <a:p>
            <a:pPr marL="514350" lvl="0" indent="-514350">
              <a:buFont typeface="+mj-lt"/>
              <a:buAutoNum type="arabicPeriod"/>
            </a:pPr>
            <a:r>
              <a:rPr lang="es-PE" dirty="0"/>
              <a:t>Un representante  de ADEPIA</a:t>
            </a:r>
            <a:endParaRPr lang="es-MX" dirty="0"/>
          </a:p>
          <a:p>
            <a:pPr marL="514350" lvl="0" indent="-514350">
              <a:buFont typeface="+mj-lt"/>
              <a:buAutoNum type="arabicPeriod"/>
            </a:pPr>
            <a:r>
              <a:rPr lang="es-PE" dirty="0"/>
              <a:t>Un representante de la SADA</a:t>
            </a:r>
            <a:endParaRPr lang="es-MX" dirty="0"/>
          </a:p>
          <a:p>
            <a:pPr marL="514350" lvl="0" indent="-514350">
              <a:buFont typeface="+mj-lt"/>
              <a:buAutoNum type="arabicPeriod"/>
            </a:pPr>
            <a:r>
              <a:rPr lang="es-PE" dirty="0"/>
              <a:t>Un representante de las Universidades de la Agenda por Arequipa</a:t>
            </a:r>
            <a:r>
              <a:rPr lang="es-PE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es-PE" dirty="0"/>
          </a:p>
          <a:p>
            <a:pPr marL="514350" lvl="0" indent="-514350">
              <a:buFont typeface="+mj-lt"/>
              <a:buAutoNum type="arabicPeriod"/>
            </a:pPr>
            <a:endParaRPr lang="es-MX" dirty="0"/>
          </a:p>
          <a:p>
            <a:pPr marL="514350" lvl="0" indent="-514350">
              <a:buFont typeface="+mj-lt"/>
              <a:buAutoNum type="arabicPeriod"/>
            </a:pPr>
            <a:r>
              <a:rPr lang="es-PE" dirty="0"/>
              <a:t>Un representante de los Colegios Profesionales – </a:t>
            </a:r>
            <a:r>
              <a:rPr lang="es-PE" dirty="0" smtClean="0"/>
              <a:t>CONREDE</a:t>
            </a:r>
            <a:endParaRPr lang="es-MX" dirty="0"/>
          </a:p>
          <a:p>
            <a:pPr marL="514350" lvl="0" indent="-514350">
              <a:buFont typeface="+mj-lt"/>
              <a:buAutoNum type="arabicPeriod"/>
            </a:pPr>
            <a:r>
              <a:rPr lang="es-PE" dirty="0"/>
              <a:t>Un representante de las </a:t>
            </a:r>
            <a:r>
              <a:rPr lang="es-PE" dirty="0" err="1"/>
              <a:t>ONGs</a:t>
            </a:r>
            <a:r>
              <a:rPr lang="es-PE" dirty="0"/>
              <a:t>.</a:t>
            </a:r>
            <a:endParaRPr lang="es-MX" dirty="0"/>
          </a:p>
          <a:p>
            <a:pPr marL="514350" lvl="0" indent="-514350">
              <a:buFont typeface="+mj-lt"/>
              <a:buAutoNum type="arabicPeriod"/>
            </a:pPr>
            <a:r>
              <a:rPr lang="es-PE" dirty="0"/>
              <a:t>Un representante  de Foro Sur 21</a:t>
            </a:r>
            <a:endParaRPr lang="es-MX" dirty="0"/>
          </a:p>
          <a:p>
            <a:pPr marL="514350" lvl="0" indent="-514350">
              <a:buFont typeface="+mj-lt"/>
              <a:buAutoNum type="arabicPeriod"/>
            </a:pPr>
            <a:r>
              <a:rPr lang="es-PE" dirty="0"/>
              <a:t>Un representante de las organizaciones de jóvenes.</a:t>
            </a:r>
            <a:endParaRPr lang="es-MX" dirty="0"/>
          </a:p>
          <a:p>
            <a:pPr marL="514350" lvl="0" indent="-514350">
              <a:buFont typeface="+mj-lt"/>
              <a:buAutoNum type="arabicPeriod"/>
            </a:pPr>
            <a:r>
              <a:rPr lang="es-PE" dirty="0"/>
              <a:t>Un representante por organización política con representación en el Congreso: peruanos por el Cambio, Fuerza Popular, Frente Amplio y Acción Popular.</a:t>
            </a:r>
            <a:endParaRPr lang="es-MX" dirty="0"/>
          </a:p>
          <a:p>
            <a:pPr marL="514350" lvl="0" indent="-514350">
              <a:buFont typeface="+mj-lt"/>
              <a:buAutoNum type="arabicPeriod"/>
            </a:pPr>
            <a:r>
              <a:rPr lang="es-PE" dirty="0"/>
              <a:t>Un representante </a:t>
            </a:r>
            <a:r>
              <a:rPr lang="es-PE" dirty="0" smtClean="0"/>
              <a:t> por </a:t>
            </a:r>
            <a:r>
              <a:rPr lang="es-PE" dirty="0"/>
              <a:t>organizaciones política con Representación en el Consejo Regional: Arequipa Renace, Tradición y Futuro, Juntos por el Desarrollo de Arequipa, Siempre Unidos y Vamos Perú,    </a:t>
            </a:r>
            <a:endParaRPr lang="es-MX" dirty="0"/>
          </a:p>
          <a:p>
            <a:pPr marL="514350" lvl="0" indent="-514350">
              <a:buFont typeface="+mj-lt"/>
              <a:buAutoNum type="arabicPeriod"/>
            </a:pPr>
            <a:r>
              <a:rPr lang="es-PE" dirty="0"/>
              <a:t>Un representante de la Defensoría del pueblo</a:t>
            </a:r>
            <a:endParaRPr lang="es-MX" dirty="0"/>
          </a:p>
          <a:p>
            <a:pPr marL="514350" indent="-514350">
              <a:buFont typeface="+mj-lt"/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59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24031"/>
            <a:ext cx="10515600" cy="623416"/>
          </a:xfrm>
        </p:spPr>
        <p:txBody>
          <a:bodyPr>
            <a:normAutofit fontScale="90000"/>
          </a:bodyPr>
          <a:lstStyle/>
          <a:p>
            <a:r>
              <a:rPr lang="es-PE" b="1" dirty="0" smtClean="0">
                <a:solidFill>
                  <a:srgbClr val="FF0000"/>
                </a:solidFill>
              </a:rPr>
              <a:t>Funcionamiento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01906"/>
            <a:ext cx="10515600" cy="4375057"/>
          </a:xfrm>
        </p:spPr>
        <p:txBody>
          <a:bodyPr>
            <a:normAutofit/>
          </a:bodyPr>
          <a:lstStyle/>
          <a:p>
            <a:r>
              <a:rPr lang="es-PE" dirty="0" smtClean="0"/>
              <a:t>El </a:t>
            </a:r>
            <a:r>
              <a:rPr lang="es-PE" b="1" dirty="0"/>
              <a:t>Foro</a:t>
            </a:r>
            <a:r>
              <a:rPr lang="es-PE" dirty="0"/>
              <a:t> es permanente y está conformado por el conjunto de los delegados acreditados de las instituciones públicas y privadas, sociales y políticas  con representatividad  y de alcance regional. Se reúne periódicamente y toma sus decisiones y acuerdos sobre políticas y proyectos regionales de manera consensuada y en base a los informes técnicos de las comisiones.  </a:t>
            </a:r>
            <a:endParaRPr lang="es-MX" dirty="0"/>
          </a:p>
          <a:p>
            <a:r>
              <a:rPr lang="es-PE" dirty="0" smtClean="0"/>
              <a:t>La</a:t>
            </a:r>
            <a:r>
              <a:rPr lang="es-PE" b="1" dirty="0" smtClean="0"/>
              <a:t> </a:t>
            </a:r>
            <a:r>
              <a:rPr lang="es-PE" b="1" dirty="0"/>
              <a:t>Secretaria Técnica</a:t>
            </a:r>
            <a:r>
              <a:rPr lang="es-PE" dirty="0"/>
              <a:t>, es la instancia ejecutiva permanente del ARA, que se organiza internamente. Está conformado por un Secretario Ejecutivo elegido por consenso, el que tiene a su cargo la coordinación entre los miembros, la convocatoria de las sesiones del Foro y dirige la actividad de las Comisiones Técnicas de trabajo. </a:t>
            </a:r>
            <a:endParaRPr lang="es-MX" dirty="0"/>
          </a:p>
          <a:p>
            <a:r>
              <a:rPr lang="es-PE" dirty="0" smtClean="0"/>
              <a:t>Las</a:t>
            </a:r>
            <a:r>
              <a:rPr lang="es-PE" b="1" dirty="0" smtClean="0"/>
              <a:t> </a:t>
            </a:r>
            <a:r>
              <a:rPr lang="es-PE" b="1" dirty="0"/>
              <a:t>Comisiones Técnicas de Trabajo</a:t>
            </a:r>
            <a:r>
              <a:rPr lang="es-PE" dirty="0"/>
              <a:t>,  son instancias funcionales conformadas por los representantes de las instituciones integrantes del ARA, para el desarrollo de determinadas políticas  de desarrollo o  temas específicos sobre los cuales desea pronunciare. </a:t>
            </a:r>
            <a:endParaRPr lang="es-MX" dirty="0"/>
          </a:p>
          <a:p>
            <a:r>
              <a:rPr lang="es-PE" dirty="0" smtClean="0"/>
              <a:t>El </a:t>
            </a:r>
            <a:r>
              <a:rPr lang="es-PE" b="1" dirty="0" smtClean="0"/>
              <a:t>financiamiento</a:t>
            </a:r>
            <a:r>
              <a:rPr lang="es-PE" dirty="0" smtClean="0"/>
              <a:t> es </a:t>
            </a:r>
            <a:r>
              <a:rPr lang="es-PE" dirty="0"/>
              <a:t>en base de los aportes de sus integrantes y de la Cooperación </a:t>
            </a:r>
            <a:r>
              <a:rPr lang="es-PE" dirty="0" smtClean="0"/>
              <a:t>Internacional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23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Principios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s-PE" dirty="0"/>
              <a:t>El </a:t>
            </a:r>
            <a:r>
              <a:rPr lang="es-PE" b="1" dirty="0"/>
              <a:t>dialogo</a:t>
            </a:r>
            <a:r>
              <a:rPr lang="es-PE" dirty="0"/>
              <a:t>  es el elemento básico de un sistema democrático que permite generar nuevas situaciones y abrir otros rumbos.   El éxito de un diálogo está en la humildad, el reconocimiento y la valoración que se haga del otro</a:t>
            </a:r>
            <a:endParaRPr lang="es-MX" dirty="0"/>
          </a:p>
          <a:p>
            <a:pPr lvl="1"/>
            <a:r>
              <a:rPr lang="es-PE" dirty="0"/>
              <a:t>Las </a:t>
            </a:r>
            <a:r>
              <a:rPr lang="es-PE" b="1" dirty="0"/>
              <a:t>discrepancias, las tensiones y los conflictos</a:t>
            </a:r>
            <a:r>
              <a:rPr lang="es-PE" dirty="0"/>
              <a:t>  son la  base para la transformación, el cambio y el descubrimiento de nuevas dimensiones.</a:t>
            </a:r>
            <a:endParaRPr lang="es-MX" dirty="0"/>
          </a:p>
          <a:p>
            <a:pPr lvl="1"/>
            <a:r>
              <a:rPr lang="es-PE" dirty="0"/>
              <a:t>El  </a:t>
            </a:r>
            <a:r>
              <a:rPr lang="es-PE" b="1" dirty="0"/>
              <a:t>consenso</a:t>
            </a:r>
            <a:r>
              <a:rPr lang="es-PE" dirty="0"/>
              <a:t> es una unidad superior a los intereses de las particulares y no necesariamente deja satisfecho a las partes.</a:t>
            </a:r>
            <a:endParaRPr lang="es-MX" dirty="0"/>
          </a:p>
          <a:p>
            <a:pPr lvl="1"/>
            <a:r>
              <a:rPr lang="es-PE" dirty="0"/>
              <a:t>La </a:t>
            </a:r>
            <a:r>
              <a:rPr lang="es-PE" b="1" dirty="0"/>
              <a:t>integralidad del desarrollo</a:t>
            </a:r>
            <a:r>
              <a:rPr lang="es-PE" dirty="0"/>
              <a:t> con sus dimensiones económica,  social, ambiental e institucional; como también su sistema de valores y creencias de la población; superando la visión “economicista” del desarrollo. </a:t>
            </a:r>
            <a:endParaRPr lang="es-MX" dirty="0"/>
          </a:p>
          <a:p>
            <a:pPr lvl="1"/>
            <a:r>
              <a:rPr lang="es-PE" dirty="0"/>
              <a:t>La </a:t>
            </a:r>
            <a:r>
              <a:rPr lang="es-PE" b="1" dirty="0"/>
              <a:t>múltiple interrelación entre los actores</a:t>
            </a:r>
            <a:r>
              <a:rPr lang="es-PE" dirty="0"/>
              <a:t>, reconociendo su visión de sí mismos y del otro.</a:t>
            </a:r>
            <a:endParaRPr lang="es-MX" dirty="0"/>
          </a:p>
          <a:p>
            <a:pPr lvl="1"/>
            <a:r>
              <a:rPr lang="es-PE" b="1" dirty="0"/>
              <a:t>Privilegiar la  transparencia, la confianza y el optimismo</a:t>
            </a:r>
            <a:r>
              <a:rPr lang="es-PE" dirty="0"/>
              <a:t> y combatir  el pensamiento cínico, desconfiado y pesimista predominante en nuestra sociedad.</a:t>
            </a:r>
            <a:endParaRPr lang="es-MX" dirty="0"/>
          </a:p>
          <a:p>
            <a:pPr lvl="1"/>
            <a:r>
              <a:rPr lang="es-PE" b="1" dirty="0"/>
              <a:t>Respeto a las organizaciones e instituciones</a:t>
            </a:r>
            <a:r>
              <a:rPr lang="es-PE" dirty="0"/>
              <a:t>  y al pensamiento que  se han  formado de ellas misma en su trayectoria histórica y social. </a:t>
            </a:r>
          </a:p>
          <a:p>
            <a:pPr lvl="1"/>
            <a:r>
              <a:rPr lang="es-PE" dirty="0"/>
              <a:t>La </a:t>
            </a:r>
            <a:r>
              <a:rPr lang="es-PE" b="1" dirty="0"/>
              <a:t>continuidad y de ruptura</a:t>
            </a:r>
            <a:r>
              <a:rPr lang="es-PE" dirty="0"/>
              <a:t> como una forma de institucionalizar la democracia y el cambio.</a:t>
            </a:r>
            <a:endParaRPr lang="es-MX" dirty="0"/>
          </a:p>
          <a:p>
            <a:pPr lvl="1"/>
            <a:r>
              <a:rPr lang="es-PE" dirty="0" smtClean="0"/>
              <a:t>Considerar </a:t>
            </a:r>
            <a:r>
              <a:rPr lang="es-PE" dirty="0"/>
              <a:t>que </a:t>
            </a:r>
            <a:r>
              <a:rPr lang="es-PE" b="1" dirty="0"/>
              <a:t>los jóvenes son actores sociales</a:t>
            </a:r>
            <a:r>
              <a:rPr lang="es-PE" dirty="0"/>
              <a:t> importantes la renovación, transformación y  el cambio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25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717574"/>
              </p:ext>
            </p:extLst>
          </p:nvPr>
        </p:nvGraphicFramePr>
        <p:xfrm>
          <a:off x="-3" y="-2"/>
          <a:ext cx="7347283" cy="6913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2989"/>
                <a:gridCol w="4684294"/>
              </a:tblGrid>
              <a:tr h="213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ACTIVIDADES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6" marR="58016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800" dirty="0">
                          <a:effectLst/>
                        </a:rPr>
                        <a:t>ACCIONES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6" marR="58016" marT="0" marB="0"/>
                </a:tc>
              </a:tr>
              <a:tr h="315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 Jornadas de información y debate del ARA.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6" marR="5801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 dirty="0">
                          <a:effectLst/>
                        </a:rPr>
                        <a:t>Foro “Arequipa y La mancomunidad del sur”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 dirty="0">
                          <a:effectLst/>
                        </a:rPr>
                        <a:t>Foro “Arequipa rumbo al Bicentenario y su V centenario”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6" marR="58016" marT="0" marB="0"/>
                </a:tc>
              </a:tr>
              <a:tr h="749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Implementación de comisiones de trabajo para la formulación de políticas regionales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6" marR="580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 dirty="0">
                          <a:effectLst/>
                        </a:rPr>
                        <a:t>Visión de desarrollo regional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 dirty="0">
                          <a:effectLst/>
                        </a:rPr>
                        <a:t>Camisones de políticas regionales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 dirty="0">
                          <a:effectLst/>
                        </a:rPr>
                        <a:t>Campaña de proyectos al Bicentenario: </a:t>
                      </a:r>
                      <a:r>
                        <a:rPr lang="es-MX" sz="1400" dirty="0" smtClean="0">
                          <a:effectLst/>
                        </a:rPr>
                        <a:t>Urbano</a:t>
                      </a:r>
                      <a:r>
                        <a:rPr lang="es-MX" sz="1400" dirty="0">
                          <a:effectLst/>
                        </a:rPr>
                        <a:t>. Tecnología. Capacidades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6" marR="58016" marT="0" marB="0"/>
                </a:tc>
              </a:tr>
              <a:tr h="609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Reuniones con líderes en forma individual y sectorial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6" marR="580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>
                          <a:effectLst/>
                        </a:rPr>
                        <a:t>Reuniones con empresarios</a:t>
                      </a:r>
                      <a:endParaRPr lang="es-MX" sz="1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>
                          <a:effectLst/>
                        </a:rPr>
                        <a:t>Reuniones con consejeros regionales</a:t>
                      </a:r>
                      <a:endParaRPr lang="es-MX" sz="1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>
                          <a:effectLst/>
                        </a:rPr>
                        <a:t>Reuniones con partidos políticos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6" marR="58016" marT="0" marB="0"/>
                </a:tc>
              </a:tr>
              <a:tr h="772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Talleres de desarrollo de capacidades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6" marR="580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 dirty="0">
                          <a:effectLst/>
                        </a:rPr>
                        <a:t>diálogo estratégico,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 dirty="0">
                          <a:effectLst/>
                        </a:rPr>
                        <a:t>desarrollo sostenible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 dirty="0">
                          <a:effectLst/>
                        </a:rPr>
                        <a:t>gestión pública/políticas públicas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 dirty="0">
                          <a:effectLst/>
                        </a:rPr>
                        <a:t>Transparencia y vigilancia ciudadana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6" marR="58016" marT="0" marB="0"/>
                </a:tc>
              </a:tr>
              <a:tr h="851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Pasantías con la participación de líderes sociales varones y mujeres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6" marR="580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 dirty="0">
                          <a:effectLst/>
                        </a:rPr>
                        <a:t>Pasantía a TISUR y </a:t>
                      </a:r>
                      <a:r>
                        <a:rPr lang="es-MX" sz="1400" dirty="0" err="1">
                          <a:effectLst/>
                        </a:rPr>
                        <a:t>Corio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 dirty="0">
                          <a:effectLst/>
                        </a:rPr>
                        <a:t>Pasantía a complejo minero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 dirty="0">
                          <a:effectLst/>
                        </a:rPr>
                        <a:t>Pasantía a experiencia agroindustrial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 dirty="0">
                          <a:effectLst/>
                        </a:rPr>
                        <a:t>Pasantía a experiencia a TIC y </a:t>
                      </a:r>
                      <a:r>
                        <a:rPr lang="es-MX" sz="1400" dirty="0" err="1">
                          <a:effectLst/>
                        </a:rPr>
                        <a:t>Tecsup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 dirty="0">
                          <a:effectLst/>
                        </a:rPr>
                        <a:t>Intercambio con otra experiencia de la </a:t>
                      </a:r>
                      <a:r>
                        <a:rPr lang="es-MX" sz="1400" dirty="0" err="1">
                          <a:effectLst/>
                        </a:rPr>
                        <a:t>macrosur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6" marR="58016" marT="0" marB="0"/>
                </a:tc>
              </a:tr>
              <a:tr h="727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Jornada de Instalación del ARA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6" marR="580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>
                          <a:effectLst/>
                        </a:rPr>
                        <a:t>Elaboración de documento base a ser suscrito</a:t>
                      </a:r>
                      <a:endParaRPr lang="es-MX" sz="1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>
                          <a:effectLst/>
                        </a:rPr>
                        <a:t>Propuesta de integrantes Propuesta de norma regional</a:t>
                      </a:r>
                      <a:endParaRPr lang="es-MX" sz="1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>
                          <a:effectLst/>
                        </a:rPr>
                        <a:t>Ordenanza regional</a:t>
                      </a:r>
                      <a:endParaRPr lang="es-MX" sz="1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>
                          <a:effectLst/>
                        </a:rPr>
                        <a:t>Acto público de instalación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6" marR="58016" marT="0" marB="0"/>
                </a:tc>
              </a:tr>
              <a:tr h="431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Implementación y funcionamiento de la Secretaría Técnica del ARA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6" marR="580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>
                          <a:effectLst/>
                        </a:rPr>
                        <a:t>Designación consensuada de Secretario Ejecutivo</a:t>
                      </a:r>
                      <a:endParaRPr lang="es-MX" sz="1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>
                          <a:effectLst/>
                        </a:rPr>
                        <a:t>Gestión y aprobación de presupuesto</a:t>
                      </a:r>
                      <a:endParaRPr lang="es-MX" sz="1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>
                          <a:effectLst/>
                        </a:rPr>
                        <a:t>Diseño y aprobación de estructura interna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6" marR="58016" marT="0" marB="0"/>
                </a:tc>
              </a:tr>
              <a:tr h="757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Desarrollo de mecanismos de comunicación fluida, socializando acuerdos y propuestas. 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6" marR="580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 dirty="0">
                          <a:effectLst/>
                        </a:rPr>
                        <a:t>Redes sociales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 dirty="0">
                          <a:effectLst/>
                        </a:rPr>
                        <a:t>Videos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 dirty="0">
                          <a:effectLst/>
                        </a:rPr>
                        <a:t>Publicaciones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 dirty="0">
                          <a:effectLst/>
                        </a:rPr>
                        <a:t>Convenio con La Republica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16" marR="580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2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MX" sz="3200" b="1" dirty="0" smtClean="0">
                <a:solidFill>
                  <a:srgbClr val="FF0000"/>
                </a:solidFill>
              </a:rPr>
              <a:t>Proyectos rumbo al Bicentenario</a:t>
            </a:r>
            <a:endParaRPr lang="es-MX" sz="32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642" t="18695" r="45068" b="34559"/>
          <a:stretch/>
        </p:blipFill>
        <p:spPr>
          <a:xfrm>
            <a:off x="6642847" y="286603"/>
            <a:ext cx="2179131" cy="2098633"/>
          </a:xfrm>
          <a:prstGeom prst="rect">
            <a:avLst/>
          </a:prstGeom>
        </p:spPr>
      </p:pic>
      <p:pic>
        <p:nvPicPr>
          <p:cNvPr id="6146" name="Picture 2" descr="Resultado de imagen para cetemin arequi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41" y="249702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Arequipa centro del softw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152" y="4475816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849639" y="5333066"/>
            <a:ext cx="4388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Arequipa centro de Software a nivel nacional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750590" y="3220068"/>
            <a:ext cx="510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Desarrollo de capacidades Técnicas para la Macrosur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68969" y="1755801"/>
            <a:ext cx="2034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Ciudad de Arequipa</a:t>
            </a:r>
          </a:p>
        </p:txBody>
      </p:sp>
    </p:spTree>
    <p:extLst>
      <p:ext uri="{BB962C8B-B14F-4D97-AF65-F5344CB8AC3E}">
        <p14:creationId xmlns:p14="http://schemas.microsoft.com/office/powerpoint/2010/main" val="5117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FF0000"/>
                </a:solidFill>
              </a:rPr>
              <a:t>Un Acuerdo Regional por </a:t>
            </a:r>
            <a:r>
              <a:rPr lang="es-PE" b="1" dirty="0" smtClean="0">
                <a:solidFill>
                  <a:srgbClr val="FF0000"/>
                </a:solidFill>
              </a:rPr>
              <a:t>Arequipa 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52682" y="1835774"/>
            <a:ext cx="7309821" cy="4023360"/>
          </a:xfrm>
        </p:spPr>
        <p:txBody>
          <a:bodyPr>
            <a:normAutofit/>
          </a:bodyPr>
          <a:lstStyle/>
          <a:p>
            <a:r>
              <a:rPr lang="es-PE" dirty="0" smtClean="0"/>
              <a:t>Desde </a:t>
            </a:r>
            <a:r>
              <a:rPr lang="es-PE" dirty="0"/>
              <a:t>hace varios meses,  un conjunto de instituciones públicas y privadas, </a:t>
            </a:r>
            <a:r>
              <a:rPr lang="es-PE" dirty="0" smtClean="0"/>
              <a:t>venimos </a:t>
            </a:r>
            <a:r>
              <a:rPr lang="es-PE" dirty="0"/>
              <a:t>promoviendo las condiciones para un </a:t>
            </a:r>
            <a:r>
              <a:rPr lang="es-PE" dirty="0" smtClean="0"/>
              <a:t>ARA, para abrir </a:t>
            </a:r>
            <a:r>
              <a:rPr lang="es-PE" dirty="0"/>
              <a:t>en la región un derrotero estratégico para su desarrollo  sostenible,  en perspectiva del Bicentenario de la Independencia Nacional y el V Centenario de Fundación Española.</a:t>
            </a:r>
            <a:endParaRPr lang="es-MX" dirty="0"/>
          </a:p>
          <a:p>
            <a:r>
              <a:rPr lang="es-PE" dirty="0"/>
              <a:t> </a:t>
            </a:r>
            <a:r>
              <a:rPr lang="es-PE" dirty="0" smtClean="0"/>
              <a:t>el ARA no </a:t>
            </a:r>
            <a:r>
              <a:rPr lang="es-PE" dirty="0"/>
              <a:t>busca reemplazar a la institucionalidad para dirigir el desarrollo del territorio, se trata de generar un espacio lo suficientemente legítimo, que haciendo escuela de diálogo y tolerancia, permita generar confianza entre los actores públicos, privados y sociales, y sus diferentes intereses existentes, generando un espacio de encuentro, participación y entendimiento mutuo para hacer viable una ruta de desarrollo compartido. </a:t>
            </a:r>
            <a:endParaRPr lang="es-MX" dirty="0"/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" y="1855694"/>
            <a:ext cx="2238936" cy="14926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04" y="3774603"/>
            <a:ext cx="3183352" cy="13724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" y="5573384"/>
            <a:ext cx="2181412" cy="122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Gracias…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-160" t="43566" r="79696" b="29412"/>
          <a:stretch/>
        </p:blipFill>
        <p:spPr>
          <a:xfrm>
            <a:off x="5930153" y="2509913"/>
            <a:ext cx="4262717" cy="316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9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73296"/>
              </p:ext>
            </p:extLst>
          </p:nvPr>
        </p:nvGraphicFramePr>
        <p:xfrm>
          <a:off x="0" y="0"/>
          <a:ext cx="121920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99"/>
                <a:gridCol w="1546637"/>
                <a:gridCol w="1984361"/>
                <a:gridCol w="7076003"/>
              </a:tblGrid>
              <a:tr h="336176">
                <a:tc gridSpan="4"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reuniones</a:t>
                      </a:r>
                      <a:endParaRPr lang="es-MX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81405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1ra reunión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28</a:t>
                      </a:r>
                      <a:r>
                        <a:rPr lang="es-MX" sz="1600" baseline="0" dirty="0" smtClean="0"/>
                        <a:t> </a:t>
                      </a:r>
                      <a:r>
                        <a:rPr lang="es-MX" sz="1600" dirty="0" err="1" smtClean="0"/>
                        <a:t>sep</a:t>
                      </a:r>
                      <a:r>
                        <a:rPr lang="es-MX" sz="1600" dirty="0" smtClean="0"/>
                        <a:t> 2015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23 participantes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Se constituyo el Grupo Impulsor</a:t>
                      </a:r>
                    </a:p>
                    <a:p>
                      <a:r>
                        <a:rPr lang="es-MX" sz="1600" dirty="0" smtClean="0"/>
                        <a:t>Se elaboro un</a:t>
                      </a:r>
                      <a:r>
                        <a:rPr lang="es-MX" sz="1600" baseline="0" dirty="0" smtClean="0"/>
                        <a:t> plan de trabajo</a:t>
                      </a:r>
                      <a:endParaRPr lang="es-MX" sz="1600" dirty="0"/>
                    </a:p>
                  </a:txBody>
                  <a:tcPr/>
                </a:tc>
              </a:tr>
              <a:tr h="769172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2da reunión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15 oct 2015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18 participantes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Se acuerda elaborar un mapa de actores</a:t>
                      </a:r>
                    </a:p>
                    <a:p>
                      <a:r>
                        <a:rPr lang="es-MX" sz="1600" dirty="0" smtClean="0"/>
                        <a:t>Acercamiento a diversos actores</a:t>
                      </a:r>
                    </a:p>
                    <a:p>
                      <a:r>
                        <a:rPr lang="es-MX" sz="1600" dirty="0" smtClean="0"/>
                        <a:t>Elaborar</a:t>
                      </a:r>
                      <a:r>
                        <a:rPr lang="es-MX" sz="1600" baseline="0" dirty="0" smtClean="0"/>
                        <a:t> documento base</a:t>
                      </a:r>
                      <a:endParaRPr lang="es-MX" sz="1600" dirty="0"/>
                    </a:p>
                  </a:txBody>
                  <a:tcPr/>
                </a:tc>
              </a:tr>
              <a:tr h="500231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3ra reunión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12 nov </a:t>
                      </a:r>
                      <a:r>
                        <a:rPr lang="es-MX" sz="1600" baseline="0" dirty="0" smtClean="0"/>
                        <a:t>2015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15 participantes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 de comunicaciones </a:t>
                      </a:r>
                    </a:p>
                    <a:p>
                      <a:r>
                        <a:rPr lang="es-MX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Propuesta de Bases para el Acuerdo Regional por Arequipa </a:t>
                      </a:r>
                    </a:p>
                    <a:p>
                      <a:r>
                        <a:rPr lang="es-MX" sz="1600" dirty="0" smtClean="0"/>
                        <a:t>En reuniones con expertos Arequipeños</a:t>
                      </a:r>
                      <a:endParaRPr lang="es-MX" sz="16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4ta reunión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01 dic 2015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50 participantes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Tema:</a:t>
                      </a:r>
                      <a:r>
                        <a:rPr lang="es-MX" sz="1600" baseline="0" dirty="0" smtClean="0"/>
                        <a:t> Arequipa y los objetivos de desarrollo sostenible. </a:t>
                      </a:r>
                    </a:p>
                    <a:p>
                      <a:r>
                        <a:rPr lang="es-MX" sz="1600" baseline="0" dirty="0" smtClean="0"/>
                        <a:t>Expositor: Carlos Amat y León</a:t>
                      </a:r>
                      <a:endParaRPr lang="es-MX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5ta reunión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12 ene 2016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43 participantes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Tema:</a:t>
                      </a:r>
                      <a:r>
                        <a:rPr lang="es-MX" sz="1600" baseline="0" dirty="0" smtClean="0"/>
                        <a:t> El liderazgo necesario para el Acuerdo Regional por Arequipa: Expositor: Baltazar Caravedo</a:t>
                      </a:r>
                      <a:endParaRPr lang="es-MX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6ta reunión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27 ene 2016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52 participantes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Tema:</a:t>
                      </a:r>
                      <a:r>
                        <a:rPr lang="es-MX" sz="1600" baseline="0" dirty="0" smtClean="0"/>
                        <a:t> Avances y propuestas para el desarrollo de Arequipa</a:t>
                      </a:r>
                    </a:p>
                    <a:p>
                      <a:r>
                        <a:rPr lang="es-MX" sz="1600" baseline="0" dirty="0" smtClean="0"/>
                        <a:t>Expositor: Yamila Osorio</a:t>
                      </a:r>
                      <a:endParaRPr lang="es-MX" sz="1600" dirty="0"/>
                    </a:p>
                  </a:txBody>
                  <a:tcPr/>
                </a:tc>
              </a:tr>
              <a:tr h="408791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7ma reunión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30 mar 2016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59 participantes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Tema:</a:t>
                      </a:r>
                      <a:r>
                        <a:rPr lang="es-MX" sz="1600" baseline="0" dirty="0" smtClean="0"/>
                        <a:t> Retos para el Acuerdo Regional pro Arequipa</a:t>
                      </a:r>
                    </a:p>
                    <a:p>
                      <a:r>
                        <a:rPr lang="es-MX" sz="1600" baseline="0" dirty="0" smtClean="0"/>
                        <a:t>Expositor: Javier Iguiñiz</a:t>
                      </a:r>
                      <a:endParaRPr lang="es-MX" sz="1600" dirty="0"/>
                    </a:p>
                  </a:txBody>
                  <a:tcPr/>
                </a:tc>
              </a:tr>
              <a:tr h="266252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03 reuniones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sectoriales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Alcaldes, jóvenes y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Lideres sociales</a:t>
                      </a:r>
                      <a:endParaRPr lang="es-MX" sz="1600" dirty="0"/>
                    </a:p>
                  </a:txBody>
                  <a:tcPr/>
                </a:tc>
              </a:tr>
              <a:tr h="223221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05 reuniones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Alcaldes</a:t>
                      </a:r>
                      <a:r>
                        <a:rPr lang="es-MX" sz="1600" baseline="0" dirty="0" smtClean="0"/>
                        <a:t>  de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provincias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AQP, Caylloma, Castilla, </a:t>
                      </a:r>
                      <a:r>
                        <a:rPr lang="es-MX" sz="1600" dirty="0" err="1" smtClean="0"/>
                        <a:t>Condesuyos</a:t>
                      </a:r>
                      <a:r>
                        <a:rPr lang="es-MX" sz="1600" dirty="0" smtClean="0"/>
                        <a:t>,</a:t>
                      </a:r>
                      <a:r>
                        <a:rPr lang="es-MX" sz="1600" baseline="0" dirty="0" smtClean="0"/>
                        <a:t> </a:t>
                      </a:r>
                      <a:r>
                        <a:rPr lang="es-MX" sz="1600" baseline="0" dirty="0" err="1" smtClean="0"/>
                        <a:t>Camana</a:t>
                      </a:r>
                      <a:endParaRPr lang="es-MX" sz="1600" dirty="0"/>
                    </a:p>
                  </a:txBody>
                  <a:tcPr/>
                </a:tc>
              </a:tr>
              <a:tr h="223221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02 reuniones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empresarios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En Lima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665" t="32353" r="24548" b="27390"/>
          <a:stretch/>
        </p:blipFill>
        <p:spPr>
          <a:xfrm>
            <a:off x="9814342" y="166001"/>
            <a:ext cx="2032517" cy="64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Reunión con Carlos Amat y León 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45" y="2565766"/>
            <a:ext cx="3999155" cy="300131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6" y="2565766"/>
            <a:ext cx="4001754" cy="300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Reunión con Baltazar Caravedo del la UP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scontent-mia1-1.xx.fbcdn.net/v/t1.0-9/12494951_218274435179736_8241193235273593806_n.jpg?oh=dc6e37c58cfcb5b147bc1676d25c66d2&amp;oe=57D5428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4" y="2608728"/>
            <a:ext cx="3680012" cy="276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54" y="2608729"/>
            <a:ext cx="3680012" cy="27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Reunión con Yamila Osorio</a:t>
            </a:r>
            <a:br>
              <a:rPr lang="es-MX" dirty="0" smtClean="0">
                <a:solidFill>
                  <a:srgbClr val="FF0000"/>
                </a:solidFill>
              </a:rPr>
            </a:br>
            <a:r>
              <a:rPr lang="es-MX" dirty="0" smtClean="0">
                <a:solidFill>
                  <a:srgbClr val="FF0000"/>
                </a:solidFill>
              </a:rPr>
              <a:t>Gobernadora Regional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scontent-mia1-1.xx.fbcdn.net/v/t1.0-9/12644683_218421575165022_7384505330506750300_n.jpg?oh=4cb27297a8997d3850c69d1e70d5399f&amp;oe=57A6155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24" y="2943973"/>
            <a:ext cx="3549416" cy="26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mia1-1.xx.fbcdn.net/v/t1.0-9/12376856_251050131902166_5398674423693099019_n.jpg?oh=66ab8ec81c4a80f0f6c4e0b430a29a6f&amp;oe=579B1D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6" y="2943973"/>
            <a:ext cx="5371171" cy="270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0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Reunión con el SE del Acuerdo Nacional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scontent-mia1-1.xx.fbcdn.net/v/t1.0-9/12928156_251739631833216_7284568389658617648_n.jpg?oh=f67567f968e3ac57f5da4ecbaca4a712&amp;oe=57E34B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07" y="2656681"/>
            <a:ext cx="4040150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-mia1-1.xx.fbcdn.net/v/t1.0-9/12923242_251739651833214_3493729365315258430_n.jpg?oh=ee1526c40abe68e1c4da0dd8a020bd4d&amp;oe=57A3E2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63" y="2656681"/>
            <a:ext cx="4040151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Presentación proyecto del </a:t>
            </a:r>
            <a:r>
              <a:rPr lang="es-MX" b="1" dirty="0" err="1" smtClean="0">
                <a:solidFill>
                  <a:srgbClr val="FF0000"/>
                </a:solidFill>
              </a:rPr>
              <a:t>Tranvia</a:t>
            </a:r>
            <a:endParaRPr lang="es-MX" b="1" dirty="0">
              <a:solidFill>
                <a:srgbClr val="FF000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525254" y="2545509"/>
            <a:ext cx="8911814" cy="2969493"/>
            <a:chOff x="2103477" y="3392674"/>
            <a:chExt cx="8911814" cy="2969493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477" y="3445308"/>
              <a:ext cx="4302701" cy="286422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453" y="3392674"/>
              <a:ext cx="4460838" cy="29694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4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27908" y="458452"/>
            <a:ext cx="6985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Reuniones sectoriales</a:t>
            </a:r>
            <a:endParaRPr lang="es-PE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t="17647" r="18457" b="41373"/>
          <a:stretch/>
        </p:blipFill>
        <p:spPr>
          <a:xfrm>
            <a:off x="4412130" y="2740403"/>
            <a:ext cx="3805519" cy="170311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8" t="26274" r="1857" b="15686"/>
          <a:stretch/>
        </p:blipFill>
        <p:spPr>
          <a:xfrm>
            <a:off x="188219" y="1147856"/>
            <a:ext cx="3805519" cy="17171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7" t="30980" r="1749" b="29020"/>
          <a:stretch/>
        </p:blipFill>
        <p:spPr>
          <a:xfrm>
            <a:off x="8123518" y="4693034"/>
            <a:ext cx="3805519" cy="1590746"/>
          </a:xfrm>
          <a:prstGeom prst="rect">
            <a:avLst/>
          </a:prstGeom>
        </p:spPr>
      </p:pic>
      <p:pic>
        <p:nvPicPr>
          <p:cNvPr id="14" name="Imagen 13" descr="https://scontent-mia1-1.xx.fbcdn.net/hphotos-xfp1/t31.0-8/12646822_217402671933579_6655436221971523131_o.jpg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9" y="169158"/>
            <a:ext cx="1828800" cy="50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9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4940</TotalTime>
  <Words>1598</Words>
  <Application>Microsoft Office PowerPoint</Application>
  <PresentationFormat>Panorámica</PresentationFormat>
  <Paragraphs>163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Times New Roman</vt:lpstr>
      <vt:lpstr>Verdana</vt:lpstr>
      <vt:lpstr>Retrospección</vt:lpstr>
      <vt:lpstr>Presentación de PowerPoint</vt:lpstr>
      <vt:lpstr>Un Acuerdo Regional por Arequipa </vt:lpstr>
      <vt:lpstr>Presentación de PowerPoint</vt:lpstr>
      <vt:lpstr>Reunión con Carlos Amat y León </vt:lpstr>
      <vt:lpstr>Reunión con Baltazar Caravedo del la UP</vt:lpstr>
      <vt:lpstr>Reunión con Yamila Osorio Gobernadora Regional</vt:lpstr>
      <vt:lpstr>Reunión con el SE del Acuerdo Nacional</vt:lpstr>
      <vt:lpstr>Presentación proyecto del Tranvia</vt:lpstr>
      <vt:lpstr>Presentación de PowerPoint</vt:lpstr>
      <vt:lpstr>La región Arequipa</vt:lpstr>
      <vt:lpstr>Que une a los arequipeños</vt:lpstr>
      <vt:lpstr>Desafíos que enfrenta Arequipa</vt:lpstr>
      <vt:lpstr> Nuevo perfil del ciudadano de Arequipa</vt:lpstr>
      <vt:lpstr>Un Acuerdo Regional por Arequipa</vt:lpstr>
      <vt:lpstr>Composición </vt:lpstr>
      <vt:lpstr>Funcionamiento</vt:lpstr>
      <vt:lpstr>Principios</vt:lpstr>
      <vt:lpstr>Presentación de PowerPoint</vt:lpstr>
      <vt:lpstr>Proyectos rumbo al Bicentenario</vt:lpstr>
      <vt:lpstr>Gracias…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pcusuario</dc:creator>
  <cp:lastModifiedBy>Edwin Guzmán</cp:lastModifiedBy>
  <cp:revision>146</cp:revision>
  <cp:lastPrinted>2016-05-13T16:11:47Z</cp:lastPrinted>
  <dcterms:created xsi:type="dcterms:W3CDTF">2016-03-26T14:04:09Z</dcterms:created>
  <dcterms:modified xsi:type="dcterms:W3CDTF">2016-05-18T04:30:42Z</dcterms:modified>
</cp:coreProperties>
</file>