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sldIdLst>
    <p:sldId id="261" r:id="rId4"/>
    <p:sldId id="282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257" r:id="rId2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06334-BB45-4B82-8A65-A72518186A11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46F55-48B4-4377-9430-2824CFF72E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511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855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207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2034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1991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6893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847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3005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0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19713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4874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419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6214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8862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1819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3735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8723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0411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1992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8422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8875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69308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618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76210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842294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00719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3983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649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457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195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56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218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1285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638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E3D6B-7186-4212-AB8F-05B72A77158D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58198-FCD0-4BDD-A604-DF6B6FEC4200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1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57BF-DD35-4F09-8AFE-920FBA3DAFFA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0EE3-69A3-4E8B-9596-726F4F71E6D5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0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ECC7-E11B-4916-A042-DBB5A38EA923}" type="datetimeFigureOut">
              <a:rPr lang="es-PE" smtClean="0"/>
              <a:t>7/08/2017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5871-86C2-4BF0-B0B9-9439DAC03AAD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02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544522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 smtClean="0"/>
              <a:t>Carlos Casas Tragodara</a:t>
            </a:r>
          </a:p>
          <a:p>
            <a:pPr algn="ctr"/>
            <a:r>
              <a:rPr lang="es-PE" sz="2400" b="1" dirty="0" smtClean="0"/>
              <a:t>Centro de Estudios sobre Minería y Sostenibilidad - CEMS</a:t>
            </a:r>
            <a:endParaRPr lang="es-PE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744416" y="2780928"/>
            <a:ext cx="5399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dirty="0" smtClean="0">
                <a:solidFill>
                  <a:schemeClr val="bg1"/>
                </a:solidFill>
              </a:rPr>
              <a:t>Minería y comu</a:t>
            </a:r>
            <a:r>
              <a:rPr lang="es-PE" sz="3200" dirty="0" smtClean="0">
                <a:solidFill>
                  <a:schemeClr val="bg1"/>
                </a:solidFill>
              </a:rPr>
              <a:t>nidades: </a:t>
            </a:r>
            <a:r>
              <a:rPr lang="es-PE" sz="3200" dirty="0" smtClean="0">
                <a:solidFill>
                  <a:schemeClr val="bg1"/>
                </a:solidFill>
              </a:rPr>
              <a:t>Mecanismos de financiamiento</a:t>
            </a:r>
            <a:endParaRPr lang="es-PE" sz="3200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b="1" dirty="0">
                <a:solidFill>
                  <a:schemeClr val="tx2">
                    <a:lumMod val="75000"/>
                  </a:schemeClr>
                </a:solidFill>
              </a:rPr>
              <a:t>Regalía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minera - Efectos</a:t>
            </a:r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Efectos similares al canon.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Demasiado énfasis en infraestructura. 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Mayor desigualdad debido a que 20% va para el distrito productor.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Problemas de ejecución de los gobiernos subnacionales.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Poca capacidad de ejecutar investigación por parte de las universidades.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251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>
                <a:solidFill>
                  <a:schemeClr val="tx2">
                    <a:lumMod val="75000"/>
                  </a:schemeClr>
                </a:solidFill>
              </a:rPr>
              <a:t>Regalía minera -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Recomendaciones</a:t>
            </a:r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Más flexibilidad  en la ejecución del gasto.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Mecanismos de compensación.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Mejora en capacidades de ejecución.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Hacer un solo paquete con el canon.</a:t>
            </a:r>
          </a:p>
          <a:p>
            <a:r>
              <a:rPr lang="es-PE" dirty="0">
                <a:solidFill>
                  <a:schemeClr val="tx2">
                    <a:lumMod val="75000"/>
                  </a:schemeClr>
                </a:solidFill>
              </a:rPr>
              <a:t>¿</a:t>
            </a:r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Redistribución?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Asociaciones Público Privadas</a:t>
            </a:r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Mecanismo que permite apalancar recursos públicos.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Un privado asume parte del riesgo.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Desprestigio. Sin embargo el mecanismo es positivo.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Ante falta de infraestructura se convierte en una alternativa rentable.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Deseable cuando no se cuenta con recursos suficientes.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315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>
                <a:solidFill>
                  <a:schemeClr val="tx2">
                    <a:lumMod val="75000"/>
                  </a:schemeClr>
                </a:solidFill>
              </a:rPr>
              <a:t>Asociaciones Público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Privadas - Recomendaciones</a:t>
            </a:r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No adecuado para gobiernos locales con poca capacidad. 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Existe poco apoyo del nivel nacional.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No existen alternativas significativas ni de envergadura para atraer inversión privada.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No recomendable para municipalidades mineras que son básicamente rurales.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0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Fondo de Adelanto Social</a:t>
            </a:r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Mecanismo que busca que zonas en las cuales se desarrollan proyectos mineros reciban beneficios en fases previas a la operación.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Distintas fuentes de financiamiento.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Directorio tomará las decisiones de qué obras desarrollar.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A la espera del reglamento.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Obras por Impuestos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Mecanismo de pago de impuestos por adelantado.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Empresa o municipalidad presenta proyecto declarado de interés y se hace concurso.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Empresa que se adjudica la obra, la desarrolla por su cuenta (bajo ciertos parámetros) y al final el Estado le reconoce los gastos realizados.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5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b="1" dirty="0">
                <a:solidFill>
                  <a:schemeClr val="tx2">
                    <a:lumMod val="75000"/>
                  </a:schemeClr>
                </a:solidFill>
              </a:rPr>
              <a:t>Obras por Impuestos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El Estado emite unos certificados que luego la empresa puede usar para pagar sus impuestos.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Lo que el Estado deja de percibir en impuestos se le cobra a la municipalidad, gobierno regional o universidad pública a través de descuento en las transferencias que reciben (Canon, </a:t>
            </a:r>
            <a:r>
              <a:rPr lang="es-PE" dirty="0" err="1" smtClean="0">
                <a:solidFill>
                  <a:schemeClr val="tx2">
                    <a:lumMod val="75000"/>
                  </a:schemeClr>
                </a:solidFill>
              </a:rPr>
              <a:t>Foncomun</a:t>
            </a:r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, RROO)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Es una especie de endeudamiento.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>
                <a:solidFill>
                  <a:schemeClr val="tx2">
                    <a:lumMod val="75000"/>
                  </a:schemeClr>
                </a:solidFill>
              </a:rPr>
              <a:t>Obras por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Impuestos – Recomendaciones.</a:t>
            </a:r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Al 2016 existían S/. 17,813 millones susceptibles de ser utilizados por este mecanismo. 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Desde el año 2009 se han desarrollado o adjudicado S/. 3,209 millones en 295 obras.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Mecanismo interesante que debe ser usado con responsabilidad.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992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A modo de conclusión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Diversas fuentes para financiar el territorio en zonas mineras.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Utilización depende de prioridades de autoridades. 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Necesidad de mirada de competitividad del territorio.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Se utilizarán mejor en la medida que haya capacidades en las municipalidades, gobiernos regionales o universidades públicas.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0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>
                <a:solidFill>
                  <a:srgbClr val="002060"/>
                </a:solidFill>
              </a:rPr>
              <a:t>Relación entre minería y comunidades</a:t>
            </a:r>
            <a:endParaRPr lang="es-PE" b="1" dirty="0" smtClean="0">
              <a:solidFill>
                <a:srgbClr val="002060"/>
              </a:solidFill>
            </a:endParaRPr>
          </a:p>
          <a:p>
            <a:r>
              <a:rPr lang="es-PE" dirty="0" smtClean="0">
                <a:solidFill>
                  <a:srgbClr val="002060"/>
                </a:solidFill>
              </a:rPr>
              <a:t>Complicada. Mucha desconfianza. </a:t>
            </a:r>
          </a:p>
          <a:p>
            <a:r>
              <a:rPr lang="es-PE" dirty="0" smtClean="0">
                <a:solidFill>
                  <a:srgbClr val="002060"/>
                </a:solidFill>
              </a:rPr>
              <a:t>Necesidad de tender puentes.</a:t>
            </a:r>
          </a:p>
          <a:p>
            <a:r>
              <a:rPr lang="es-PE" dirty="0" smtClean="0">
                <a:solidFill>
                  <a:srgbClr val="002060"/>
                </a:solidFill>
              </a:rPr>
              <a:t>Minería contribuye al desarrollo del país.</a:t>
            </a:r>
            <a:endParaRPr lang="es-PE" dirty="0" smtClean="0">
              <a:solidFill>
                <a:srgbClr val="002060"/>
              </a:solidFill>
            </a:endParaRPr>
          </a:p>
          <a:p>
            <a:r>
              <a:rPr lang="es-PE" dirty="0" smtClean="0">
                <a:solidFill>
                  <a:srgbClr val="002060"/>
                </a:solidFill>
              </a:rPr>
              <a:t>Necesidad de regular el proceso de establecimiento de acuerdos entre empresas y comunidades.</a:t>
            </a:r>
          </a:p>
          <a:p>
            <a:r>
              <a:rPr lang="es-PE" dirty="0" smtClean="0">
                <a:solidFill>
                  <a:srgbClr val="002060"/>
                </a:solidFill>
              </a:rPr>
              <a:t>Rol del Estado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682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Conflictividad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Existen dos teorías al respecto: información asimétrica y búsqueda de apropiación de beneficios.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En el caso peruano ambas hipótesis explican presencia de conflictos.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Variables a observar: Índice de desarrollo humano, población agrícola y minera, canon y programas sociales.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Mecanismos de financiamiento al territorio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Canon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Asociaciones público – privadas (</a:t>
            </a:r>
            <a:r>
              <a:rPr lang="es-PE" dirty="0" err="1" smtClean="0">
                <a:solidFill>
                  <a:schemeClr val="tx2">
                    <a:lumMod val="75000"/>
                  </a:schemeClr>
                </a:solidFill>
              </a:rPr>
              <a:t>APPs</a:t>
            </a:r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Obras por Impuestos (</a:t>
            </a:r>
            <a:r>
              <a:rPr lang="es-PE" dirty="0" err="1" smtClean="0">
                <a:solidFill>
                  <a:schemeClr val="tx2">
                    <a:lumMod val="75000"/>
                  </a:schemeClr>
                </a:solidFill>
              </a:rPr>
              <a:t>OxI</a:t>
            </a:r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Regalías.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Adelanto Social.</a:t>
            </a:r>
          </a:p>
          <a:p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Canon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Principal fuente de financiamiento en la actualidad de las municipalidades.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Año 2016 se transfirieron S/. 1,122 millones.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Sólo se pueden destinar los recursos hacia gastos de infraestructura. 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Son recursos temporales.</a:t>
            </a: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962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117765"/>
              </p:ext>
            </p:extLst>
          </p:nvPr>
        </p:nvGraphicFramePr>
        <p:xfrm>
          <a:off x="1043608" y="2420888"/>
          <a:ext cx="7652344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o" r:id="rId3" imgW="5411304" imgH="2596761" progId="Word.Document.12">
                  <p:embed/>
                </p:oleObj>
              </mc:Choice>
              <mc:Fallback>
                <p:oleObj name="Documento" r:id="rId3" imgW="5411304" imgH="25967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2420888"/>
                        <a:ext cx="7652344" cy="3672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46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Canon - Efectos</a:t>
            </a:r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Presión sobre finanzas municipales.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Recursos volátiles.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Generación de desigualdad fiscal. 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Mayor generación de conflictos.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Fragmentación política.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b="1" dirty="0">
                <a:solidFill>
                  <a:schemeClr val="tx2">
                    <a:lumMod val="75000"/>
                  </a:schemeClr>
                </a:solidFill>
              </a:rPr>
              <a:t>Canon - </a:t>
            </a: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Recomendaciones</a:t>
            </a:r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Modificación de la fórmula de reparto: 2 opciones: 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Se cambia el reparto a nivel nacional.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Se modifica la distribución al interior del departamento (Más factible)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Establecimiento de mecanismos de compensación con otras transferencias (recursos ordinarios o FONCOMÚN)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Mejora de capacidades a nivel municipal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038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Regalía minera</a:t>
            </a:r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Sobre la base del ingreso neto de las empresas mineras. Puede ir de 1% a 3%.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El año 2016 se distribuyeron más de S/. 600 millones.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Los recursos sólo pueden destinarse a gasto de infraestructura.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En el caso de las universidades sólo investigación.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266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715</Words>
  <Application>Microsoft Office PowerPoint</Application>
  <PresentationFormat>Presentación en pantalla (4:3)</PresentationFormat>
  <Paragraphs>86</Paragraphs>
  <Slides>19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Tema de Office</vt:lpstr>
      <vt:lpstr>Diseño personalizado</vt:lpstr>
      <vt:lpstr>1_Diseño personalizado</vt:lpstr>
      <vt:lpstr>Documento de Microsoft Word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Carlos Augusto CASAS TRAGODARA</cp:lastModifiedBy>
  <cp:revision>45</cp:revision>
  <dcterms:created xsi:type="dcterms:W3CDTF">2013-03-25T20:03:25Z</dcterms:created>
  <dcterms:modified xsi:type="dcterms:W3CDTF">2017-08-07T20:29:52Z</dcterms:modified>
</cp:coreProperties>
</file>