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3"/>
  </p:notesMasterIdLst>
  <p:sldIdLst>
    <p:sldId id="261" r:id="rId4"/>
    <p:sldId id="282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5" r:id="rId20"/>
    <p:sldId id="306" r:id="rId21"/>
    <p:sldId id="257" r:id="rId22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306334-BB45-4B82-8A65-A72518186A11}" type="datetimeFigureOut">
              <a:rPr lang="es-PE" smtClean="0"/>
              <a:t>7/08/2017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646F55-48B4-4377-9430-2824CFF72E7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45119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3D6B-7186-4212-AB8F-05B72A77158D}" type="datetimeFigureOut">
              <a:rPr lang="es-PE" smtClean="0"/>
              <a:t>7/08/2017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58198-FCD0-4BDD-A604-DF6B6FEC420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68553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3D6B-7186-4212-AB8F-05B72A77158D}" type="datetimeFigureOut">
              <a:rPr lang="es-PE" smtClean="0"/>
              <a:t>7/08/2017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58198-FCD0-4BDD-A604-DF6B6FEC420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72070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3D6B-7186-4212-AB8F-05B72A77158D}" type="datetimeFigureOut">
              <a:rPr lang="es-PE" smtClean="0"/>
              <a:t>7/08/2017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58198-FCD0-4BDD-A604-DF6B6FEC420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420345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57BF-DD35-4F09-8AFE-920FBA3DAFFA}" type="datetimeFigureOut">
              <a:rPr lang="es-PE" smtClean="0"/>
              <a:t>7/08/2017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0EE3-69A3-4E8B-9596-726F4F71E6D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719915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57BF-DD35-4F09-8AFE-920FBA3DAFFA}" type="datetimeFigureOut">
              <a:rPr lang="es-PE" smtClean="0"/>
              <a:t>7/08/2017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0EE3-69A3-4E8B-9596-726F4F71E6D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968934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57BF-DD35-4F09-8AFE-920FBA3DAFFA}" type="datetimeFigureOut">
              <a:rPr lang="es-PE" smtClean="0"/>
              <a:t>7/08/2017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0EE3-69A3-4E8B-9596-726F4F71E6D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084715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57BF-DD35-4F09-8AFE-920FBA3DAFFA}" type="datetimeFigureOut">
              <a:rPr lang="es-PE" smtClean="0"/>
              <a:t>7/08/2017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0EE3-69A3-4E8B-9596-726F4F71E6D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430051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57BF-DD35-4F09-8AFE-920FBA3DAFFA}" type="datetimeFigureOut">
              <a:rPr lang="es-PE" smtClean="0"/>
              <a:t>7/08/2017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0EE3-69A3-4E8B-9596-726F4F71E6D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5050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57BF-DD35-4F09-8AFE-920FBA3DAFFA}" type="datetimeFigureOut">
              <a:rPr lang="es-PE" smtClean="0"/>
              <a:t>7/08/2017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0EE3-69A3-4E8B-9596-726F4F71E6D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197133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57BF-DD35-4F09-8AFE-920FBA3DAFFA}" type="datetimeFigureOut">
              <a:rPr lang="es-PE" smtClean="0"/>
              <a:t>7/08/2017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0EE3-69A3-4E8B-9596-726F4F71E6D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548740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57BF-DD35-4F09-8AFE-920FBA3DAFFA}" type="datetimeFigureOut">
              <a:rPr lang="es-PE" smtClean="0"/>
              <a:t>7/08/2017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0EE3-69A3-4E8B-9596-726F4F71E6D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84197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3D6B-7186-4212-AB8F-05B72A77158D}" type="datetimeFigureOut">
              <a:rPr lang="es-PE" smtClean="0"/>
              <a:t>7/08/2017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58198-FCD0-4BDD-A604-DF6B6FEC420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462143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57BF-DD35-4F09-8AFE-920FBA3DAFFA}" type="datetimeFigureOut">
              <a:rPr lang="es-PE" smtClean="0"/>
              <a:t>7/08/2017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0EE3-69A3-4E8B-9596-726F4F71E6D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388629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57BF-DD35-4F09-8AFE-920FBA3DAFFA}" type="datetimeFigureOut">
              <a:rPr lang="es-PE" smtClean="0"/>
              <a:t>7/08/2017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0EE3-69A3-4E8B-9596-726F4F71E6D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41819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57BF-DD35-4F09-8AFE-920FBA3DAFFA}" type="datetimeFigureOut">
              <a:rPr lang="es-PE" smtClean="0"/>
              <a:t>7/08/2017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0EE3-69A3-4E8B-9596-726F4F71E6D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137359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2ECC7-E11B-4916-A042-DBB5A38EA923}" type="datetimeFigureOut">
              <a:rPr lang="es-PE" smtClean="0"/>
              <a:t>7/08/2017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5871-86C2-4BF0-B0B9-9439DAC03AA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778723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2ECC7-E11B-4916-A042-DBB5A38EA923}" type="datetimeFigureOut">
              <a:rPr lang="es-PE" smtClean="0"/>
              <a:t>7/08/2017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5871-86C2-4BF0-B0B9-9439DAC03AA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004116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2ECC7-E11B-4916-A042-DBB5A38EA923}" type="datetimeFigureOut">
              <a:rPr lang="es-PE" smtClean="0"/>
              <a:t>7/08/2017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5871-86C2-4BF0-B0B9-9439DAC03AA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519922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2ECC7-E11B-4916-A042-DBB5A38EA923}" type="datetimeFigureOut">
              <a:rPr lang="es-PE" smtClean="0"/>
              <a:t>7/08/2017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5871-86C2-4BF0-B0B9-9439DAC03AA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984225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2ECC7-E11B-4916-A042-DBB5A38EA923}" type="datetimeFigureOut">
              <a:rPr lang="es-PE" smtClean="0"/>
              <a:t>7/08/2017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5871-86C2-4BF0-B0B9-9439DAC03AA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488751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2ECC7-E11B-4916-A042-DBB5A38EA923}" type="datetimeFigureOut">
              <a:rPr lang="es-PE" smtClean="0"/>
              <a:t>7/08/2017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5871-86C2-4BF0-B0B9-9439DAC03AA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469308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2ECC7-E11B-4916-A042-DBB5A38EA923}" type="datetimeFigureOut">
              <a:rPr lang="es-PE" smtClean="0"/>
              <a:t>7/08/2017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5871-86C2-4BF0-B0B9-9439DAC03AA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16188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3D6B-7186-4212-AB8F-05B72A77158D}" type="datetimeFigureOut">
              <a:rPr lang="es-PE" smtClean="0"/>
              <a:t>7/08/2017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58198-FCD0-4BDD-A604-DF6B6FEC420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6762103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2ECC7-E11B-4916-A042-DBB5A38EA923}" type="datetimeFigureOut">
              <a:rPr lang="es-PE" smtClean="0"/>
              <a:t>7/08/2017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5871-86C2-4BF0-B0B9-9439DAC03AA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842294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2ECC7-E11B-4916-A042-DBB5A38EA923}" type="datetimeFigureOut">
              <a:rPr lang="es-PE" smtClean="0"/>
              <a:t>7/08/2017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5871-86C2-4BF0-B0B9-9439DAC03AA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300719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2ECC7-E11B-4916-A042-DBB5A38EA923}" type="datetimeFigureOut">
              <a:rPr lang="es-PE" smtClean="0"/>
              <a:t>7/08/2017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5871-86C2-4BF0-B0B9-9439DAC03AA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9398359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2ECC7-E11B-4916-A042-DBB5A38EA923}" type="datetimeFigureOut">
              <a:rPr lang="es-PE" smtClean="0"/>
              <a:t>7/08/2017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5871-86C2-4BF0-B0B9-9439DAC03AA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76497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3D6B-7186-4212-AB8F-05B72A77158D}" type="datetimeFigureOut">
              <a:rPr lang="es-PE" smtClean="0"/>
              <a:t>7/08/2017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58198-FCD0-4BDD-A604-DF6B6FEC420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44570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3D6B-7186-4212-AB8F-05B72A77158D}" type="datetimeFigureOut">
              <a:rPr lang="es-PE" smtClean="0"/>
              <a:t>7/08/2017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58198-FCD0-4BDD-A604-DF6B6FEC420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31951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3D6B-7186-4212-AB8F-05B72A77158D}" type="datetimeFigureOut">
              <a:rPr lang="es-PE" smtClean="0"/>
              <a:t>7/08/2017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58198-FCD0-4BDD-A604-DF6B6FEC420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0567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3D6B-7186-4212-AB8F-05B72A77158D}" type="datetimeFigureOut">
              <a:rPr lang="es-PE" smtClean="0"/>
              <a:t>7/08/2017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58198-FCD0-4BDD-A604-DF6B6FEC420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82187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3D6B-7186-4212-AB8F-05B72A77158D}" type="datetimeFigureOut">
              <a:rPr lang="es-PE" smtClean="0"/>
              <a:t>7/08/2017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58198-FCD0-4BDD-A604-DF6B6FEC420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12853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3D6B-7186-4212-AB8F-05B72A77158D}" type="datetimeFigureOut">
              <a:rPr lang="es-PE" smtClean="0"/>
              <a:t>7/08/2017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58198-FCD0-4BDD-A604-DF6B6FEC420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06388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E3D6B-7186-4212-AB8F-05B72A77158D}" type="datetimeFigureOut">
              <a:rPr lang="es-PE" smtClean="0"/>
              <a:t>7/08/2017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58198-FCD0-4BDD-A604-DF6B6FEC4200}" type="slidenum">
              <a:rPr lang="es-PE" smtClean="0"/>
              <a:t>‹Nº›</a:t>
            </a:fld>
            <a:endParaRPr lang="es-PE"/>
          </a:p>
        </p:txBody>
      </p:sp>
      <p:pic>
        <p:nvPicPr>
          <p:cNvPr id="7" name="6 Imagen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113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057BF-DD35-4F09-8AFE-920FBA3DAFFA}" type="datetimeFigureOut">
              <a:rPr lang="es-PE" smtClean="0"/>
              <a:t>7/08/2017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10EE3-69A3-4E8B-9596-726F4F71E6D5}" type="slidenum">
              <a:rPr lang="es-PE" smtClean="0"/>
              <a:t>‹Nº›</a:t>
            </a:fld>
            <a:endParaRPr lang="es-PE"/>
          </a:p>
        </p:txBody>
      </p:sp>
      <p:pic>
        <p:nvPicPr>
          <p:cNvPr id="7" name="6 Imagen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706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2ECC7-E11B-4916-A042-DBB5A38EA923}" type="datetimeFigureOut">
              <a:rPr lang="es-PE" smtClean="0"/>
              <a:t>7/08/2017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35871-86C2-4BF0-B0B9-9439DAC03AAD}" type="slidenum">
              <a:rPr lang="es-PE" smtClean="0"/>
              <a:t>‹Nº›</a:t>
            </a:fld>
            <a:endParaRPr lang="es-PE"/>
          </a:p>
        </p:txBody>
      </p:sp>
      <p:pic>
        <p:nvPicPr>
          <p:cNvPr id="7" name="6 Imagen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026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971600" y="5445224"/>
            <a:ext cx="7632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2400" b="1" dirty="0" smtClean="0"/>
              <a:t>Carlos Casas Tragodara</a:t>
            </a:r>
          </a:p>
          <a:p>
            <a:pPr algn="ctr"/>
            <a:r>
              <a:rPr lang="es-PE" sz="2400" b="1" dirty="0" smtClean="0"/>
              <a:t>Centro de Estudios sobre Minería y Sostenibilidad - CEMS</a:t>
            </a:r>
            <a:endParaRPr lang="es-PE" sz="2400" b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3744416" y="2780928"/>
            <a:ext cx="53995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3200" dirty="0" smtClean="0">
                <a:solidFill>
                  <a:schemeClr val="bg1"/>
                </a:solidFill>
              </a:rPr>
              <a:t>Minería y comu</a:t>
            </a:r>
            <a:r>
              <a:rPr lang="es-PE" sz="3200" dirty="0" smtClean="0">
                <a:solidFill>
                  <a:schemeClr val="bg1"/>
                </a:solidFill>
              </a:rPr>
              <a:t>nidades: </a:t>
            </a:r>
            <a:r>
              <a:rPr lang="es-PE" sz="3200" dirty="0" smtClean="0">
                <a:solidFill>
                  <a:schemeClr val="bg1"/>
                </a:solidFill>
              </a:rPr>
              <a:t>Mecanismos de financiamiento</a:t>
            </a:r>
            <a:endParaRPr lang="es-PE" sz="3200" u="sng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76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PE" b="1" dirty="0">
                <a:solidFill>
                  <a:schemeClr val="tx2">
                    <a:lumMod val="75000"/>
                  </a:schemeClr>
                </a:solidFill>
              </a:rPr>
              <a:t>Regalía </a:t>
            </a:r>
            <a:r>
              <a:rPr lang="es-PE" b="1" dirty="0" smtClean="0">
                <a:solidFill>
                  <a:schemeClr val="tx2">
                    <a:lumMod val="75000"/>
                  </a:schemeClr>
                </a:solidFill>
              </a:rPr>
              <a:t>minera - Efectos</a:t>
            </a:r>
            <a:endParaRPr lang="es-PE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Efectos similares al canon.</a:t>
            </a: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Demasiado énfasis en infraestructura. </a:t>
            </a:r>
            <a:endParaRPr lang="es-PE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Mayor desigualdad debido a que 20% va para el distrito productor.</a:t>
            </a:r>
            <a:endParaRPr lang="es-PE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Problemas de ejecución de los gobiernos subnacionales.</a:t>
            </a: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Poca capacidad de ejecutar investigación por parte de las universidades.</a:t>
            </a:r>
            <a:endParaRPr lang="es-PE" dirty="0">
              <a:solidFill>
                <a:schemeClr val="tx2">
                  <a:lumMod val="75000"/>
                </a:schemeClr>
              </a:solidFill>
            </a:endParaRPr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82513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PE" b="1" dirty="0">
                <a:solidFill>
                  <a:schemeClr val="tx2">
                    <a:lumMod val="75000"/>
                  </a:schemeClr>
                </a:solidFill>
              </a:rPr>
              <a:t>Regalía minera - </a:t>
            </a:r>
            <a:r>
              <a:rPr lang="es-PE" b="1" dirty="0" smtClean="0">
                <a:solidFill>
                  <a:schemeClr val="tx2">
                    <a:lumMod val="75000"/>
                  </a:schemeClr>
                </a:solidFill>
              </a:rPr>
              <a:t>Recomendaciones</a:t>
            </a:r>
            <a:endParaRPr lang="es-PE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Más flexibilidad  en la ejecución del gasto.</a:t>
            </a: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Mecanismos de compensación.</a:t>
            </a: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Mejora en capacidades de ejecución.</a:t>
            </a: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Hacer un solo paquete con el canon.</a:t>
            </a:r>
          </a:p>
          <a:p>
            <a:r>
              <a:rPr lang="es-PE" dirty="0">
                <a:solidFill>
                  <a:schemeClr val="tx2">
                    <a:lumMod val="75000"/>
                  </a:schemeClr>
                </a:solidFill>
              </a:rPr>
              <a:t>¿</a:t>
            </a:r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Redistribución?</a:t>
            </a:r>
            <a:endParaRPr lang="es-PE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66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PE" b="1" dirty="0" smtClean="0">
                <a:solidFill>
                  <a:schemeClr val="tx2">
                    <a:lumMod val="75000"/>
                  </a:schemeClr>
                </a:solidFill>
              </a:rPr>
              <a:t>Asociaciones Público Privadas</a:t>
            </a:r>
            <a:endParaRPr lang="es-PE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Mecanismo que permite apalancar recursos públicos.</a:t>
            </a: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Un privado asume parte del riesgo.</a:t>
            </a: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Desprestigio. Sin embargo el mecanismo es positivo.</a:t>
            </a: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Ante falta de infraestructura se convierte en una alternativa rentable.</a:t>
            </a: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Deseable cuando no se cuenta con recursos suficientes.</a:t>
            </a:r>
            <a:endParaRPr lang="es-PE" dirty="0">
              <a:solidFill>
                <a:schemeClr val="tx2">
                  <a:lumMod val="75000"/>
                </a:schemeClr>
              </a:solidFill>
            </a:endParaRPr>
          </a:p>
          <a:p>
            <a:endParaRPr lang="es-PE" dirty="0"/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03158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781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b="1" dirty="0">
                <a:solidFill>
                  <a:schemeClr val="tx2">
                    <a:lumMod val="75000"/>
                  </a:schemeClr>
                </a:solidFill>
              </a:rPr>
              <a:t>Asociaciones Público </a:t>
            </a:r>
            <a:r>
              <a:rPr lang="es-PE" b="1" dirty="0" smtClean="0">
                <a:solidFill>
                  <a:schemeClr val="tx2">
                    <a:lumMod val="75000"/>
                  </a:schemeClr>
                </a:solidFill>
              </a:rPr>
              <a:t>Privadas - Recomendaciones</a:t>
            </a:r>
            <a:endParaRPr lang="es-PE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No adecuado para gobiernos locales con poca capacidad. </a:t>
            </a: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Existe poco apoyo del nivel nacional.</a:t>
            </a:r>
            <a:endParaRPr lang="es-PE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No existen alternativas significativas ni de envergadura para atraer inversión privada.</a:t>
            </a: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No recomendable para municipalidades mineras que son básicamente rurales.</a:t>
            </a:r>
            <a:endParaRPr lang="es-PE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01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PE" b="1" dirty="0" smtClean="0">
                <a:solidFill>
                  <a:schemeClr val="tx2">
                    <a:lumMod val="75000"/>
                  </a:schemeClr>
                </a:solidFill>
              </a:rPr>
              <a:t>Fondo de Adelanto Social</a:t>
            </a:r>
            <a:endParaRPr lang="es-PE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Mecanismo que busca que zonas en las cuales se desarrollan proyectos mineros reciban beneficios en fases previas a la operación.</a:t>
            </a: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Distintas fuentes de financiamiento.</a:t>
            </a: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Directorio tomará las decisiones de qué obras desarrollar.</a:t>
            </a: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A la espera del reglamento.</a:t>
            </a:r>
            <a:endParaRPr lang="es-PE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03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1520" y="1600200"/>
            <a:ext cx="856895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b="1" dirty="0" smtClean="0">
                <a:solidFill>
                  <a:schemeClr val="tx2">
                    <a:lumMod val="75000"/>
                  </a:schemeClr>
                </a:solidFill>
              </a:rPr>
              <a:t>Obras por Impuestos</a:t>
            </a: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Mecanismo de pago de impuestos por adelantado.</a:t>
            </a: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Empresa o municipalidad presenta proyecto declarado de interés y se hace concurso.</a:t>
            </a: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Empresa que se adjudica la obra, la desarrolla por su cuenta (bajo ciertos parámetros) y al final el Estado le reconoce los gastos realizados.</a:t>
            </a:r>
            <a:endParaRPr lang="es-PE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85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PE" b="1" dirty="0">
                <a:solidFill>
                  <a:schemeClr val="tx2">
                    <a:lumMod val="75000"/>
                  </a:schemeClr>
                </a:solidFill>
              </a:rPr>
              <a:t>Obras por Impuestos</a:t>
            </a: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El Estado emite unos certificados que luego la empresa puede usar para pagar sus impuestos.</a:t>
            </a:r>
            <a:endParaRPr lang="es-PE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Lo que el Estado deja de percibir en impuestos se le cobra a la municipalidad, gobierno regional o universidad pública a través de descuento en las transferencias que reciben (Canon, </a:t>
            </a:r>
            <a:r>
              <a:rPr lang="es-PE" dirty="0" err="1" smtClean="0">
                <a:solidFill>
                  <a:schemeClr val="tx2">
                    <a:lumMod val="75000"/>
                  </a:schemeClr>
                </a:solidFill>
              </a:rPr>
              <a:t>Foncomun</a:t>
            </a:r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, RROO)</a:t>
            </a:r>
            <a:endParaRPr lang="es-PE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Es una especie de endeudamiento.</a:t>
            </a:r>
            <a:endParaRPr lang="es-PE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32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b="1" dirty="0">
                <a:solidFill>
                  <a:schemeClr val="tx2">
                    <a:lumMod val="75000"/>
                  </a:schemeClr>
                </a:solidFill>
              </a:rPr>
              <a:t>Obras por </a:t>
            </a:r>
            <a:r>
              <a:rPr lang="es-PE" b="1" dirty="0" smtClean="0">
                <a:solidFill>
                  <a:schemeClr val="tx2">
                    <a:lumMod val="75000"/>
                  </a:schemeClr>
                </a:solidFill>
              </a:rPr>
              <a:t>Impuestos – Recomendaciones.</a:t>
            </a:r>
            <a:endParaRPr lang="es-PE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Al 2016 existían S/. 17,813 millones susceptibles de ser utilizados por este mecanismo. </a:t>
            </a: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Desde el año 2009 se han desarrollado o adjudicado S/. 3,209 millones en 295 obras.</a:t>
            </a: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Mecanismo interesante que debe ser usado con responsabilidad.</a:t>
            </a:r>
            <a:endParaRPr lang="es-PE" dirty="0">
              <a:solidFill>
                <a:schemeClr val="tx2">
                  <a:lumMod val="75000"/>
                </a:schemeClr>
              </a:solidFill>
            </a:endParaRPr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59921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9251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PE" b="1" dirty="0" smtClean="0">
                <a:solidFill>
                  <a:schemeClr val="tx2">
                    <a:lumMod val="75000"/>
                  </a:schemeClr>
                </a:solidFill>
              </a:rPr>
              <a:t>A modo de conclusión</a:t>
            </a: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Diversas fuentes para financiar el territorio en zonas mineras.</a:t>
            </a: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Utilización depende de prioridades de autoridades. </a:t>
            </a: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Necesidad de mirada de competitividad del territorio.</a:t>
            </a: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Se utilizarán mejor en la medida que haya capacidades en las municipalidades, gobiernos regionales o universidades públicas.</a:t>
            </a:r>
            <a:endParaRPr lang="es-PE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22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407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b="1" dirty="0" smtClean="0">
                <a:solidFill>
                  <a:srgbClr val="002060"/>
                </a:solidFill>
              </a:rPr>
              <a:t>Relación entre minería y comunidades</a:t>
            </a:r>
            <a:endParaRPr lang="es-PE" b="1" dirty="0" smtClean="0">
              <a:solidFill>
                <a:srgbClr val="002060"/>
              </a:solidFill>
            </a:endParaRPr>
          </a:p>
          <a:p>
            <a:r>
              <a:rPr lang="es-PE" dirty="0" smtClean="0">
                <a:solidFill>
                  <a:srgbClr val="002060"/>
                </a:solidFill>
              </a:rPr>
              <a:t>Complicada. Mucha desconfianza. </a:t>
            </a:r>
          </a:p>
          <a:p>
            <a:r>
              <a:rPr lang="es-PE" dirty="0" smtClean="0">
                <a:solidFill>
                  <a:srgbClr val="002060"/>
                </a:solidFill>
              </a:rPr>
              <a:t>Necesidad de tender puentes.</a:t>
            </a:r>
          </a:p>
          <a:p>
            <a:r>
              <a:rPr lang="es-PE" dirty="0" smtClean="0">
                <a:solidFill>
                  <a:srgbClr val="002060"/>
                </a:solidFill>
              </a:rPr>
              <a:t>Minería contribuye al desarrollo del país.</a:t>
            </a:r>
            <a:endParaRPr lang="es-PE" dirty="0" smtClean="0">
              <a:solidFill>
                <a:srgbClr val="002060"/>
              </a:solidFill>
            </a:endParaRPr>
          </a:p>
          <a:p>
            <a:r>
              <a:rPr lang="es-PE" dirty="0" smtClean="0">
                <a:solidFill>
                  <a:srgbClr val="002060"/>
                </a:solidFill>
              </a:rPr>
              <a:t>Necesidad de regular el proceso de establecimiento de acuerdos entre empresas y comunidades.</a:t>
            </a:r>
          </a:p>
          <a:p>
            <a:r>
              <a:rPr lang="es-PE" dirty="0" smtClean="0">
                <a:solidFill>
                  <a:srgbClr val="002060"/>
                </a:solidFill>
              </a:rPr>
              <a:t>Rol del Estado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16829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PE" b="1" dirty="0" smtClean="0">
                <a:solidFill>
                  <a:schemeClr val="tx2">
                    <a:lumMod val="75000"/>
                  </a:schemeClr>
                </a:solidFill>
              </a:rPr>
              <a:t>Conflictividad</a:t>
            </a: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Existen dos teorías al respecto: información asimétrica y búsqueda de apropiación de beneficios.</a:t>
            </a: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En el caso peruano ambas hipótesis explican presencia de conflictos.</a:t>
            </a: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Variables a observar: Índice de desarrollo humano, población agrícola y minera, canon y programas sociales.</a:t>
            </a:r>
            <a:endParaRPr lang="es-PE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40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PE" b="1" dirty="0" smtClean="0">
                <a:solidFill>
                  <a:schemeClr val="tx2">
                    <a:lumMod val="75000"/>
                  </a:schemeClr>
                </a:solidFill>
              </a:rPr>
              <a:t>Mecanismos de financiamiento al territorio</a:t>
            </a: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Canon</a:t>
            </a: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Asociaciones público – privadas (</a:t>
            </a:r>
            <a:r>
              <a:rPr lang="es-PE" dirty="0" err="1" smtClean="0">
                <a:solidFill>
                  <a:schemeClr val="tx2">
                    <a:lumMod val="75000"/>
                  </a:schemeClr>
                </a:solidFill>
              </a:rPr>
              <a:t>APPs</a:t>
            </a:r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).</a:t>
            </a: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Obras por Impuestos (</a:t>
            </a:r>
            <a:r>
              <a:rPr lang="es-PE" dirty="0" err="1" smtClean="0">
                <a:solidFill>
                  <a:schemeClr val="tx2">
                    <a:lumMod val="75000"/>
                  </a:schemeClr>
                </a:solidFill>
              </a:rPr>
              <a:t>OxI</a:t>
            </a:r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).</a:t>
            </a: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Regalías.</a:t>
            </a: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Adelanto Social.</a:t>
            </a:r>
          </a:p>
          <a:p>
            <a:endParaRPr lang="es-PE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2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PE" b="1" dirty="0" smtClean="0">
                <a:solidFill>
                  <a:schemeClr val="tx2">
                    <a:lumMod val="75000"/>
                  </a:schemeClr>
                </a:solidFill>
              </a:rPr>
              <a:t>Canon</a:t>
            </a: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Principal fuente de financiamiento en la actualidad de las municipalidades.</a:t>
            </a: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Año 2016 se transfirieron S/. 1,122 millones.</a:t>
            </a: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Sólo se pueden destinar los recursos hacia gastos de infraestructura. </a:t>
            </a: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Son recursos temporales.</a:t>
            </a:r>
          </a:p>
          <a:p>
            <a:pPr marL="0" indent="0">
              <a:buNone/>
            </a:pP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69621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1117765"/>
              </p:ext>
            </p:extLst>
          </p:nvPr>
        </p:nvGraphicFramePr>
        <p:xfrm>
          <a:off x="1043608" y="2420888"/>
          <a:ext cx="7652344" cy="36724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ocumento" r:id="rId3" imgW="5411304" imgH="2596761" progId="Word.Document.12">
                  <p:embed/>
                </p:oleObj>
              </mc:Choice>
              <mc:Fallback>
                <p:oleObj name="Documento" r:id="rId3" imgW="5411304" imgH="259676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43608" y="2420888"/>
                        <a:ext cx="7652344" cy="36724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846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PE" b="1" dirty="0" smtClean="0">
                <a:solidFill>
                  <a:schemeClr val="tx2">
                    <a:lumMod val="75000"/>
                  </a:schemeClr>
                </a:solidFill>
              </a:rPr>
              <a:t>Canon - Efectos</a:t>
            </a:r>
            <a:endParaRPr lang="es-PE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Presión sobre finanzas municipales.</a:t>
            </a: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Recursos volátiles.</a:t>
            </a: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Generación de desigualdad fiscal. </a:t>
            </a: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Mayor generación de conflictos.</a:t>
            </a: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Fragmentación política.</a:t>
            </a:r>
            <a:endParaRPr lang="es-PE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95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PE" b="1" dirty="0">
                <a:solidFill>
                  <a:schemeClr val="tx2">
                    <a:lumMod val="75000"/>
                  </a:schemeClr>
                </a:solidFill>
              </a:rPr>
              <a:t>Canon - </a:t>
            </a:r>
            <a:r>
              <a:rPr lang="es-PE" b="1" dirty="0" smtClean="0">
                <a:solidFill>
                  <a:schemeClr val="tx2">
                    <a:lumMod val="75000"/>
                  </a:schemeClr>
                </a:solidFill>
              </a:rPr>
              <a:t>Recomendaciones</a:t>
            </a:r>
            <a:endParaRPr lang="es-PE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Modificación de la fórmula de reparto: 2 opciones: </a:t>
            </a:r>
            <a:endParaRPr lang="es-PE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Se cambia el reparto a nivel nacional.</a:t>
            </a: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Se modifica la distribución al interior del departamento (Más factible)</a:t>
            </a:r>
            <a:endParaRPr lang="es-PE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Establecimiento de mecanismos de compensación con otras transferencias (recursos ordinarios o FONCOMÚN)</a:t>
            </a: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Mejora de capacidades a nivel municipal</a:t>
            </a:r>
            <a:endParaRPr lang="es-PE" dirty="0">
              <a:solidFill>
                <a:schemeClr val="tx2">
                  <a:lumMod val="75000"/>
                </a:schemeClr>
              </a:solidFill>
            </a:endParaRPr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90381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b="1" dirty="0" smtClean="0">
                <a:solidFill>
                  <a:schemeClr val="tx2">
                    <a:lumMod val="75000"/>
                  </a:schemeClr>
                </a:solidFill>
              </a:rPr>
              <a:t>Regalía minera</a:t>
            </a:r>
            <a:endParaRPr lang="es-PE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Sobre la base del ingreso neto de las empresas mineras. Puede ir de 1% a 3%.</a:t>
            </a:r>
            <a:endParaRPr lang="es-PE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El año 2016 se distribuyeron más de S/. 600 millones.</a:t>
            </a: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Los recursos sólo pueden destinarse a gasto de infraestructura.</a:t>
            </a:r>
          </a:p>
          <a:p>
            <a:r>
              <a:rPr lang="es-PE" dirty="0" smtClean="0">
                <a:solidFill>
                  <a:schemeClr val="tx2">
                    <a:lumMod val="75000"/>
                  </a:schemeClr>
                </a:solidFill>
              </a:rPr>
              <a:t>En el caso de las universidades sólo investigación.</a:t>
            </a:r>
            <a:endParaRPr lang="es-PE" dirty="0">
              <a:solidFill>
                <a:schemeClr val="tx2">
                  <a:lumMod val="75000"/>
                </a:schemeClr>
              </a:solidFill>
            </a:endParaRPr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82663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837</TotalTime>
  <Words>715</Words>
  <Application>Microsoft Office PowerPoint</Application>
  <PresentationFormat>Presentación en pantalla (4:3)</PresentationFormat>
  <Paragraphs>86</Paragraphs>
  <Slides>19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2</vt:i4>
      </vt:variant>
      <vt:variant>
        <vt:lpstr>Tema</vt:lpstr>
      </vt:variant>
      <vt:variant>
        <vt:i4>3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5" baseType="lpstr">
      <vt:lpstr>Arial</vt:lpstr>
      <vt:lpstr>Calibri</vt:lpstr>
      <vt:lpstr>Tema de Office</vt:lpstr>
      <vt:lpstr>Diseño personalizado</vt:lpstr>
      <vt:lpstr>1_Diseño personalizado</vt:lpstr>
      <vt:lpstr>Documento de Microsoft Word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junior</dc:creator>
  <cp:lastModifiedBy>Carlos Augusto CASAS TRAGODARA</cp:lastModifiedBy>
  <cp:revision>45</cp:revision>
  <dcterms:created xsi:type="dcterms:W3CDTF">2013-03-25T20:03:25Z</dcterms:created>
  <dcterms:modified xsi:type="dcterms:W3CDTF">2017-08-07T20:29:52Z</dcterms:modified>
</cp:coreProperties>
</file>