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24" r:id="rId5"/>
    <p:sldId id="320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1" r:id="rId14"/>
    <p:sldId id="332" r:id="rId15"/>
    <p:sldId id="334" r:id="rId16"/>
    <p:sldId id="335" r:id="rId17"/>
    <p:sldId id="336" r:id="rId18"/>
    <p:sldId id="319" r:id="rId19"/>
  </p:sldIdLst>
  <p:sldSz cx="9144000" cy="5143500" type="screen16x9"/>
  <p:notesSz cx="6797675" cy="9928225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3454" autoAdjust="0"/>
  </p:normalViewPr>
  <p:slideViewPr>
    <p:cSldViewPr snapToGrid="0" snapToObjects="1">
      <p:cViewPr>
        <p:scale>
          <a:sx n="66" d="100"/>
          <a:sy n="66" d="100"/>
        </p:scale>
        <p:origin x="1790" y="84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FF275-1360-41F1-82FD-19456E3B5F9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EF6BC30D-E97D-416D-815E-3E73A8AC5D7A}">
      <dgm:prSet phldrT="[Texto]" custT="1"/>
      <dgm:spPr>
        <a:xfrm>
          <a:off x="249944" y="1053083"/>
          <a:ext cx="1301362" cy="409417"/>
        </a:xfrm>
      </dgm:spPr>
      <dgm:t>
        <a:bodyPr/>
        <a:lstStyle/>
        <a:p>
          <a:r>
            <a:rPr lang="es-PE" sz="1050" b="1" dirty="0">
              <a:latin typeface="+mn-lt"/>
              <a:ea typeface="+mn-ea"/>
              <a:cs typeface="+mn-cs"/>
            </a:rPr>
            <a:t>Manejo Sostenible de Aguas y Suelos</a:t>
          </a:r>
        </a:p>
      </dgm:t>
    </dgm:pt>
    <dgm:pt modelId="{0670B050-921A-47F7-8CA8-721994A2D5E4}" type="parTrans" cxnId="{5573A273-1B71-4B6A-BD0A-D16CAD6D9912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28E1E584-6420-45A6-810B-62E62BCBAE0E}" type="sibTrans" cxnId="{5573A273-1B71-4B6A-BD0A-D16CAD6D9912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9B96C3F6-DD0C-4B17-A15A-90656A4B806C}">
      <dgm:prSet phldrT="[Texto]" custT="1"/>
      <dgm:spPr>
        <a:xfrm>
          <a:off x="1858369" y="4269934"/>
          <a:ext cx="1301362" cy="409417"/>
        </a:xfrm>
      </dgm:spPr>
      <dgm:t>
        <a:bodyPr/>
        <a:lstStyle/>
        <a:p>
          <a:r>
            <a:rPr lang="es-PE" sz="1000">
              <a:latin typeface="+mn-lt"/>
              <a:ea typeface="+mn-ea"/>
              <a:cs typeface="+mn-cs"/>
            </a:rPr>
            <a:t>Reconversión Productiva y Diversificación</a:t>
          </a:r>
          <a:endParaRPr lang="es-PE" sz="1000" dirty="0">
            <a:latin typeface="+mn-lt"/>
            <a:ea typeface="+mn-ea"/>
            <a:cs typeface="+mn-cs"/>
          </a:endParaRPr>
        </a:p>
      </dgm:t>
    </dgm:pt>
    <dgm:pt modelId="{B29DEA08-44CB-4964-A2FA-39FD1341ED7A}" type="parTrans" cxnId="{70C80707-8DF9-4C59-91E3-713FBB968628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1E2326E0-D228-4BB4-B75F-8898237FAC93}" type="sibTrans" cxnId="{70C80707-8DF9-4C59-91E3-713FBB968628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CB96A727-E2CB-4EF0-8343-79FE11CD697A}">
      <dgm:prSet phldrT="[Texto]" custT="1"/>
      <dgm:spPr>
        <a:xfrm>
          <a:off x="3466794" y="4269934"/>
          <a:ext cx="1301362" cy="409417"/>
        </a:xfrm>
      </dgm:spPr>
      <dgm:t>
        <a:bodyPr/>
        <a:lstStyle/>
        <a:p>
          <a:r>
            <a:rPr lang="es-PE" sz="1050" b="1">
              <a:latin typeface="+mn-lt"/>
              <a:ea typeface="+mn-ea"/>
              <a:cs typeface="+mn-cs"/>
            </a:rPr>
            <a:t>Acceso a Mercados</a:t>
          </a:r>
          <a:endParaRPr lang="es-PE" sz="1050" b="1" dirty="0">
            <a:latin typeface="+mn-lt"/>
            <a:ea typeface="+mn-ea"/>
            <a:cs typeface="+mn-cs"/>
          </a:endParaRPr>
        </a:p>
      </dgm:t>
    </dgm:pt>
    <dgm:pt modelId="{39F8C89A-BA3C-4ADA-AC1A-6758B5E12ED7}" type="parTrans" cxnId="{F961659C-6525-43D9-BE67-784313EA608D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4BDCB224-28CA-432D-A207-BD4AA9D0E9D3}" type="sibTrans" cxnId="{F961659C-6525-43D9-BE67-784313EA608D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4FB11821-6684-40B1-B41A-BF7675F5B648}">
      <dgm:prSet custT="1"/>
      <dgm:spPr>
        <a:xfrm>
          <a:off x="1858369" y="1053083"/>
          <a:ext cx="1301362" cy="409417"/>
        </a:xfrm>
      </dgm:spPr>
      <dgm:t>
        <a:bodyPr/>
        <a:lstStyle/>
        <a:p>
          <a:r>
            <a:rPr lang="es-PE" sz="1050" b="1">
              <a:latin typeface="+mn-lt"/>
              <a:ea typeface="+mn-ea"/>
              <a:cs typeface="+mn-cs"/>
            </a:rPr>
            <a:t>Desarrollo Forestal Y Fauna Silvestre</a:t>
          </a:r>
          <a:endParaRPr lang="es-PE" sz="1050" b="1" dirty="0">
            <a:latin typeface="+mn-lt"/>
            <a:ea typeface="+mn-ea"/>
            <a:cs typeface="+mn-cs"/>
          </a:endParaRPr>
        </a:p>
      </dgm:t>
    </dgm:pt>
    <dgm:pt modelId="{F31DA06F-A600-426B-A941-2B1BF3024D0C}" type="parTrans" cxnId="{CFD0E48E-BEFF-4B4A-8FF0-1C23D8E0E330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89DC8843-608B-4E7C-9166-760BA1B1FF0C}" type="sibTrans" cxnId="{CFD0E48E-BEFF-4B4A-8FF0-1C23D8E0E330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E000BAE8-0DE8-43AD-921C-08EA09506D4F}">
      <dgm:prSet custT="1"/>
      <dgm:spPr>
        <a:xfrm>
          <a:off x="3466794" y="1053083"/>
          <a:ext cx="1301362" cy="409417"/>
        </a:xfrm>
      </dgm:spPr>
      <dgm:t>
        <a:bodyPr/>
        <a:lstStyle/>
        <a:p>
          <a:r>
            <a:rPr lang="es-PE" sz="1000">
              <a:latin typeface="+mn-lt"/>
              <a:ea typeface="+mn-ea"/>
              <a:cs typeface="+mn-cs"/>
            </a:rPr>
            <a:t>Seguridad jurídica sobre la tierra</a:t>
          </a:r>
          <a:endParaRPr lang="es-PE" sz="1000" dirty="0">
            <a:latin typeface="+mn-lt"/>
            <a:ea typeface="+mn-ea"/>
            <a:cs typeface="+mn-cs"/>
          </a:endParaRPr>
        </a:p>
      </dgm:t>
    </dgm:pt>
    <dgm:pt modelId="{6A502BFA-5AB9-4B75-B818-93C388A83483}" type="parTrans" cxnId="{AD840F5A-9B02-4A5B-9879-D20FA9AA5DA4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9B96A6CC-9661-40FF-BDF6-8C7911E9FD25}" type="sibTrans" cxnId="{AD840F5A-9B02-4A5B-9879-D20FA9AA5DA4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C5EDD6D8-C2A1-41CB-A4A2-15AC3554BBAE}">
      <dgm:prSet custT="1"/>
      <dgm:spPr>
        <a:xfrm>
          <a:off x="5075219" y="1053083"/>
          <a:ext cx="1301362" cy="409417"/>
        </a:xfrm>
      </dgm:spPr>
      <dgm:t>
        <a:bodyPr lIns="0" rIns="0"/>
        <a:lstStyle/>
        <a:p>
          <a:r>
            <a:rPr lang="es-PE" sz="1050" b="1" dirty="0">
              <a:latin typeface="+mn-lt"/>
              <a:ea typeface="+mn-ea"/>
              <a:cs typeface="+mn-cs"/>
            </a:rPr>
            <a:t>Infraestructura y Tecnificación del Riego</a:t>
          </a:r>
        </a:p>
      </dgm:t>
    </dgm:pt>
    <dgm:pt modelId="{E78771FF-CB8E-459C-BE86-85D7E6CC1109}" type="parTrans" cxnId="{796A04E1-BE09-4822-874E-3DCC62A875EE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268B5B5E-E7E2-4BB9-82F9-392F12BBE488}" type="sibTrans" cxnId="{796A04E1-BE09-4822-874E-3DCC62A875EE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C73A6F97-BAD6-4204-8A5B-600343B295FC}">
      <dgm:prSet custT="1"/>
      <dgm:spPr>
        <a:xfrm>
          <a:off x="249944" y="2661509"/>
          <a:ext cx="1301362" cy="409417"/>
        </a:xfrm>
      </dgm:spPr>
      <dgm:t>
        <a:bodyPr/>
        <a:lstStyle/>
        <a:p>
          <a:r>
            <a:rPr lang="es-PE" sz="1000">
              <a:latin typeface="+mn-lt"/>
              <a:ea typeface="+mn-ea"/>
              <a:cs typeface="+mn-cs"/>
            </a:rPr>
            <a:t>Financiamiento y Seguro Agrario</a:t>
          </a:r>
          <a:endParaRPr lang="es-PE" sz="1000" dirty="0">
            <a:latin typeface="+mn-lt"/>
            <a:ea typeface="+mn-ea"/>
            <a:cs typeface="+mn-cs"/>
          </a:endParaRPr>
        </a:p>
      </dgm:t>
    </dgm:pt>
    <dgm:pt modelId="{CF052AA3-586B-436D-8320-4E87960F32EE}" type="parTrans" cxnId="{BB089329-FE7E-4D38-8AC6-583E9D0EEFC7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871BC087-86B5-4964-9871-AF162E6B9A6A}" type="sibTrans" cxnId="{BB089329-FE7E-4D38-8AC6-583E9D0EEFC7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7315F6A0-B48A-494D-9AEB-741693A98A29}">
      <dgm:prSet custT="1"/>
      <dgm:spPr>
        <a:xfrm>
          <a:off x="1858369" y="2661509"/>
          <a:ext cx="1301362" cy="409417"/>
        </a:xfrm>
      </dgm:spPr>
      <dgm:t>
        <a:bodyPr/>
        <a:lstStyle/>
        <a:p>
          <a:r>
            <a:rPr lang="es-PE" sz="1000">
              <a:latin typeface="+mn-lt"/>
              <a:ea typeface="+mn-ea"/>
              <a:cs typeface="+mn-cs"/>
            </a:rPr>
            <a:t>Innovación y Tecnificación Agraria</a:t>
          </a:r>
          <a:endParaRPr lang="es-PE" sz="1000" dirty="0">
            <a:latin typeface="+mn-lt"/>
            <a:ea typeface="+mn-ea"/>
            <a:cs typeface="+mn-cs"/>
          </a:endParaRPr>
        </a:p>
      </dgm:t>
    </dgm:pt>
    <dgm:pt modelId="{105018B2-825D-40B3-A936-85586E09896D}" type="parTrans" cxnId="{F426D7D5-50E6-42F6-9D0A-BD9B64AB4A3B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C010D83B-897B-4D83-A01A-E196986DF9ED}" type="sibTrans" cxnId="{F426D7D5-50E6-42F6-9D0A-BD9B64AB4A3B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05D2D1CB-1F40-4D7D-BDEF-6A03BEF20223}">
      <dgm:prSet custT="1"/>
      <dgm:spPr>
        <a:xfrm>
          <a:off x="3466794" y="2661509"/>
          <a:ext cx="1301362" cy="409417"/>
        </a:xfrm>
      </dgm:spPr>
      <dgm:t>
        <a:bodyPr/>
        <a:lstStyle/>
        <a:p>
          <a:r>
            <a:rPr lang="es-PE" sz="1050" b="1">
              <a:latin typeface="+mn-lt"/>
              <a:ea typeface="+mn-ea"/>
              <a:cs typeface="+mn-cs"/>
            </a:rPr>
            <a:t>Gestión del Riesgo de Desastres</a:t>
          </a:r>
          <a:endParaRPr lang="es-PE" sz="1050" b="1" dirty="0">
            <a:latin typeface="+mn-lt"/>
            <a:ea typeface="+mn-ea"/>
            <a:cs typeface="+mn-cs"/>
          </a:endParaRPr>
        </a:p>
      </dgm:t>
    </dgm:pt>
    <dgm:pt modelId="{8BDEB32E-8C6A-442A-9C37-A891F867DBB0}" type="parTrans" cxnId="{614FB320-8980-4A93-BBBE-25A88D6F52E4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70A2542F-28AD-4E19-A443-DD67B1893676}" type="sibTrans" cxnId="{614FB320-8980-4A93-BBBE-25A88D6F52E4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78C928E2-462C-42A9-9B4D-118EB17CB25A}">
      <dgm:prSet custT="1"/>
      <dgm:spPr>
        <a:xfrm>
          <a:off x="5075219" y="2661509"/>
          <a:ext cx="1301362" cy="409417"/>
        </a:xfrm>
      </dgm:spPr>
      <dgm:t>
        <a:bodyPr/>
        <a:lstStyle/>
        <a:p>
          <a:r>
            <a:rPr lang="es-PE" sz="1050" b="1">
              <a:latin typeface="+mn-lt"/>
              <a:ea typeface="+mn-ea"/>
              <a:cs typeface="+mn-cs"/>
            </a:rPr>
            <a:t>Desarrollo de Capacidades</a:t>
          </a:r>
          <a:endParaRPr lang="es-PE" sz="1050" b="1" dirty="0">
            <a:latin typeface="+mn-lt"/>
            <a:ea typeface="+mn-ea"/>
            <a:cs typeface="+mn-cs"/>
          </a:endParaRPr>
        </a:p>
      </dgm:t>
    </dgm:pt>
    <dgm:pt modelId="{6AB46519-A81A-45C7-8671-C254300F27E9}" type="parTrans" cxnId="{05C43FDB-07B6-4B04-987D-7C5EF1D8C405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7A373792-4E39-4A8E-AB5A-9E8AB79126A6}" type="sibTrans" cxnId="{05C43FDB-07B6-4B04-987D-7C5EF1D8C405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FF6C8363-4C8A-47E8-A445-447C36DBAEB4}">
      <dgm:prSet custT="1"/>
      <dgm:spPr/>
      <dgm:t>
        <a:bodyPr/>
        <a:lstStyle/>
        <a:p>
          <a:r>
            <a:rPr lang="es-PE" sz="1000">
              <a:latin typeface="+mn-lt"/>
            </a:rPr>
            <a:t>Sanidad Agraria e Inocuidad Alimentaria</a:t>
          </a:r>
          <a:endParaRPr lang="es-PE" sz="1000" dirty="0">
            <a:latin typeface="+mn-lt"/>
          </a:endParaRPr>
        </a:p>
      </dgm:t>
    </dgm:pt>
    <dgm:pt modelId="{EAB8B6EE-DA69-4CD5-98C1-D6298E99523D}" type="parTrans" cxnId="{4B56C431-1BB4-4EB9-BF56-75FB61E08569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28EDC015-7441-44BB-96D0-6C387154F4CD}" type="sibTrans" cxnId="{4B56C431-1BB4-4EB9-BF56-75FB61E08569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68C887B4-F749-44E5-B848-59DA180CF1EF}">
      <dgm:prSet custT="1"/>
      <dgm:spPr/>
      <dgm:t>
        <a:bodyPr/>
        <a:lstStyle/>
        <a:p>
          <a:r>
            <a:rPr lang="es-PE" sz="1050" b="1">
              <a:latin typeface="+mn-lt"/>
            </a:rPr>
            <a:t>Desarrollo Institucional</a:t>
          </a:r>
          <a:endParaRPr lang="es-PE" sz="1050" b="1" dirty="0">
            <a:latin typeface="+mn-lt"/>
          </a:endParaRPr>
        </a:p>
      </dgm:t>
    </dgm:pt>
    <dgm:pt modelId="{4B06D2EF-EB25-49F8-86DC-BE12C116AA56}" type="parTrans" cxnId="{16905506-7148-4C2B-9638-FC547EAE3BAF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32DDD5F7-44AF-4161-8644-6C4FD63C76CA}" type="sibTrans" cxnId="{16905506-7148-4C2B-9638-FC547EAE3BAF}">
      <dgm:prSet/>
      <dgm:spPr/>
      <dgm:t>
        <a:bodyPr/>
        <a:lstStyle/>
        <a:p>
          <a:endParaRPr lang="es-PE" sz="1000">
            <a:latin typeface="+mn-lt"/>
          </a:endParaRPr>
        </a:p>
      </dgm:t>
    </dgm:pt>
    <dgm:pt modelId="{CB8D9669-17CC-4AEC-85E2-C943CE5ED455}" type="pres">
      <dgm:prSet presAssocID="{B3FFF275-1360-41F1-82FD-19456E3B5F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1828F0F-060F-4E67-B8FA-1326CAFC7EDB}" type="pres">
      <dgm:prSet presAssocID="{EF6BC30D-E97D-416D-815E-3E73A8AC5D7A}" presName="composite" presStyleCnt="0"/>
      <dgm:spPr/>
    </dgm:pt>
    <dgm:pt modelId="{07181529-5F58-4B79-B06F-5C5D16E2344D}" type="pres">
      <dgm:prSet presAssocID="{EF6BC30D-E97D-416D-815E-3E73A8AC5D7A}" presName="rect1" presStyleLbl="bgImgPlace1" presStyleIdx="0" presStyleCnt="12" custLinFactNeighborX="947" custLinFactNeighborY="-12502"/>
      <dgm:spPr>
        <a:xfrm>
          <a:off x="118346" y="296"/>
          <a:ext cx="1462204" cy="1169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95F430D-151D-48A3-BA8B-64889EA0CAC3}" type="pres">
      <dgm:prSet presAssocID="{EF6BC30D-E97D-416D-815E-3E73A8AC5D7A}" presName="wedgeRectCallout1" presStyleLbl="node1" presStyleIdx="0" presStyleCnt="12" custLinFactNeighborY="-2295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53DEB424-A37E-4E1E-95EC-C03E08C88C3A}" type="pres">
      <dgm:prSet presAssocID="{28E1E584-6420-45A6-810B-62E62BCBAE0E}" presName="sibTrans" presStyleCnt="0"/>
      <dgm:spPr/>
    </dgm:pt>
    <dgm:pt modelId="{F28880D5-2537-445F-BA44-1FF4A852A25C}" type="pres">
      <dgm:prSet presAssocID="{4FB11821-6684-40B1-B41A-BF7675F5B648}" presName="composite" presStyleCnt="0"/>
      <dgm:spPr/>
    </dgm:pt>
    <dgm:pt modelId="{3FF42D50-F29D-4E5B-917E-8AC7E1F97F44}" type="pres">
      <dgm:prSet presAssocID="{4FB11821-6684-40B1-B41A-BF7675F5B648}" presName="rect1" presStyleLbl="bgImgPlace1" presStyleIdx="1" presStyleCnt="12" custLinFactNeighborY="-12502"/>
      <dgm:spPr>
        <a:xfrm>
          <a:off x="1726771" y="296"/>
          <a:ext cx="1462204" cy="11697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E"/>
        </a:p>
      </dgm:t>
    </dgm:pt>
    <dgm:pt modelId="{2AA5EFEE-18D2-4A25-AB10-084DE68A4876}" type="pres">
      <dgm:prSet presAssocID="{4FB11821-6684-40B1-B41A-BF7675F5B648}" presName="wedgeRectCallout1" presStyleLbl="node1" presStyleIdx="1" presStyleCnt="12" custLinFactNeighborY="-2295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E0FF4D55-A3A4-4263-9C09-6471288157D3}" type="pres">
      <dgm:prSet presAssocID="{89DC8843-608B-4E7C-9166-760BA1B1FF0C}" presName="sibTrans" presStyleCnt="0"/>
      <dgm:spPr/>
    </dgm:pt>
    <dgm:pt modelId="{DA1E0512-9BA8-4FB6-8ABB-1119AD4306FA}" type="pres">
      <dgm:prSet presAssocID="{E000BAE8-0DE8-43AD-921C-08EA09506D4F}" presName="composite" presStyleCnt="0"/>
      <dgm:spPr/>
    </dgm:pt>
    <dgm:pt modelId="{BBD69133-FC12-47DC-8965-DB3C6A80672D}" type="pres">
      <dgm:prSet presAssocID="{E000BAE8-0DE8-43AD-921C-08EA09506D4F}" presName="rect1" presStyleLbl="bgImgPlace1" presStyleIdx="2" presStyleCnt="12" custLinFactNeighborY="-12502"/>
      <dgm:spPr>
        <a:xfrm>
          <a:off x="3335196" y="296"/>
          <a:ext cx="1462204" cy="1169763"/>
        </a:xfrm>
        <a:prstGeom prst="rect">
          <a:avLst/>
        </a:prstGeom>
        <a:blipFill>
          <a:blip xmlns:r="http://schemas.openxmlformats.org/officeDocument/2006/relationships" r:embed="rId3">
            <a:lum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15E6C04-4A3C-4FDC-97B6-79B015E07D92}" type="pres">
      <dgm:prSet presAssocID="{E000BAE8-0DE8-43AD-921C-08EA09506D4F}" presName="wedgeRectCallout1" presStyleLbl="node1" presStyleIdx="2" presStyleCnt="12" custLinFactNeighborY="-2295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77FCBD28-6DEE-4B25-8377-90F9A385984C}" type="pres">
      <dgm:prSet presAssocID="{9B96A6CC-9661-40FF-BDF6-8C7911E9FD25}" presName="sibTrans" presStyleCnt="0"/>
      <dgm:spPr/>
    </dgm:pt>
    <dgm:pt modelId="{8A9BA46B-3222-4B76-8DAC-A18D562DF17D}" type="pres">
      <dgm:prSet presAssocID="{C5EDD6D8-C2A1-41CB-A4A2-15AC3554BBAE}" presName="composite" presStyleCnt="0"/>
      <dgm:spPr/>
    </dgm:pt>
    <dgm:pt modelId="{6619FC75-6A07-45F9-AA15-CE29B9314A50}" type="pres">
      <dgm:prSet presAssocID="{C5EDD6D8-C2A1-41CB-A4A2-15AC3554BBAE}" presName="rect1" presStyleLbl="bgImgPlace1" presStyleIdx="3" presStyleCnt="12" custLinFactNeighborY="-12502"/>
      <dgm:spPr>
        <a:xfrm>
          <a:off x="4943621" y="296"/>
          <a:ext cx="1462204" cy="116976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PE"/>
        </a:p>
      </dgm:t>
    </dgm:pt>
    <dgm:pt modelId="{9C2719EA-3ED1-4863-BFB7-E8975FE355C3}" type="pres">
      <dgm:prSet presAssocID="{C5EDD6D8-C2A1-41CB-A4A2-15AC3554BBAE}" presName="wedgeRectCallout1" presStyleLbl="node1" presStyleIdx="3" presStyleCnt="12" custScaleX="114608" custLinFactNeighborX="-4012" custLinFactNeighborY="-2040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B374A899-73B0-4EB9-9BB7-DA3A61523E5D}" type="pres">
      <dgm:prSet presAssocID="{268B5B5E-E7E2-4BB9-82F9-392F12BBE488}" presName="sibTrans" presStyleCnt="0"/>
      <dgm:spPr/>
    </dgm:pt>
    <dgm:pt modelId="{995A5195-8FFD-422C-A434-C78497312E3C}" type="pres">
      <dgm:prSet presAssocID="{C73A6F97-BAD6-4204-8A5B-600343B295FC}" presName="composite" presStyleCnt="0"/>
      <dgm:spPr/>
    </dgm:pt>
    <dgm:pt modelId="{D5883E08-25BC-4852-A1C1-3EC9DC6A89E8}" type="pres">
      <dgm:prSet presAssocID="{C73A6F97-BAD6-4204-8A5B-600343B295FC}" presName="rect1" presStyleLbl="bgImgPlace1" presStyleIdx="4" presStyleCnt="12" custLinFactNeighborY="-12502"/>
      <dgm:spPr>
        <a:xfrm>
          <a:off x="118346" y="1608721"/>
          <a:ext cx="1462204" cy="116976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A2B113F-F332-44C6-8267-4180421FEDBD}" type="pres">
      <dgm:prSet presAssocID="{C73A6F97-BAD6-4204-8A5B-600343B295FC}" presName="wedgeRectCallout1" presStyleLbl="node1" presStyleIdx="4" presStyleCnt="12" custLinFactNeighborY="-2295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3B7794FF-3722-45A5-9DBB-9D6F3FFF8493}" type="pres">
      <dgm:prSet presAssocID="{871BC087-86B5-4964-9871-AF162E6B9A6A}" presName="sibTrans" presStyleCnt="0"/>
      <dgm:spPr/>
    </dgm:pt>
    <dgm:pt modelId="{D60AFC9A-D112-49C4-AB56-28BD342EF77E}" type="pres">
      <dgm:prSet presAssocID="{7315F6A0-B48A-494D-9AEB-741693A98A29}" presName="composite" presStyleCnt="0"/>
      <dgm:spPr/>
    </dgm:pt>
    <dgm:pt modelId="{22475605-4F08-4DDD-B415-344CFC434342}" type="pres">
      <dgm:prSet presAssocID="{7315F6A0-B48A-494D-9AEB-741693A98A29}" presName="rect1" presStyleLbl="bgImgPlace1" presStyleIdx="5" presStyleCnt="12" custLinFactNeighborY="-12502"/>
      <dgm:spPr>
        <a:xfrm>
          <a:off x="1726771" y="1608721"/>
          <a:ext cx="1462204" cy="116976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FCC3829-3F28-4381-894D-2FB934880722}" type="pres">
      <dgm:prSet presAssocID="{7315F6A0-B48A-494D-9AEB-741693A98A29}" presName="wedgeRectCallout1" presStyleLbl="node1" presStyleIdx="5" presStyleCnt="12" custScaleX="112404" custLinFactNeighborX="-3189" custLinFactNeighborY="-2295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C3F9182A-D181-436D-BB5E-F41A49F21F49}" type="pres">
      <dgm:prSet presAssocID="{C010D83B-897B-4D83-A01A-E196986DF9ED}" presName="sibTrans" presStyleCnt="0"/>
      <dgm:spPr/>
    </dgm:pt>
    <dgm:pt modelId="{D2EBCAC9-1FBF-4810-8C1B-68AF17EF4FAD}" type="pres">
      <dgm:prSet presAssocID="{05D2D1CB-1F40-4D7D-BDEF-6A03BEF20223}" presName="composite" presStyleCnt="0"/>
      <dgm:spPr/>
    </dgm:pt>
    <dgm:pt modelId="{DB820896-41CD-4976-A91E-6B0C8E2EC5B1}" type="pres">
      <dgm:prSet presAssocID="{05D2D1CB-1F40-4D7D-BDEF-6A03BEF20223}" presName="rect1" presStyleLbl="bgImgPlace1" presStyleIdx="6" presStyleCnt="12" custLinFactNeighborY="27253"/>
      <dgm:spPr>
        <a:xfrm>
          <a:off x="3335196" y="1608721"/>
          <a:ext cx="1462204" cy="116976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1DF512-261C-4CE7-A4E9-2ABA5A7FB938}" type="pres">
      <dgm:prSet presAssocID="{05D2D1CB-1F40-4D7D-BDEF-6A03BEF20223}" presName="wedgeRectCallout1" presStyleLbl="node1" presStyleIdx="6" presStyleCnt="12" custLinFactY="3236" custLinFactNeighborY="10000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6B3632FF-1D15-40AC-89A7-DBD571058FEC}" type="pres">
      <dgm:prSet presAssocID="{70A2542F-28AD-4E19-A443-DD67B1893676}" presName="sibTrans" presStyleCnt="0"/>
      <dgm:spPr/>
    </dgm:pt>
    <dgm:pt modelId="{7DD28843-6AF6-489C-AC23-6C42430840F2}" type="pres">
      <dgm:prSet presAssocID="{78C928E2-462C-42A9-9B4D-118EB17CB25A}" presName="composite" presStyleCnt="0"/>
      <dgm:spPr/>
    </dgm:pt>
    <dgm:pt modelId="{B54D200C-BA10-40D1-872C-91E362CC6F97}" type="pres">
      <dgm:prSet presAssocID="{78C928E2-462C-42A9-9B4D-118EB17CB25A}" presName="rect1" presStyleLbl="bgImgPlace1" presStyleIdx="7" presStyleCnt="12" custLinFactNeighborY="28134"/>
      <dgm:spPr>
        <a:xfrm>
          <a:off x="4943621" y="1608721"/>
          <a:ext cx="1462204" cy="116976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18EB6E3-A05E-467C-8A31-7D8D22B6DC8E}" type="pres">
      <dgm:prSet presAssocID="{78C928E2-462C-42A9-9B4D-118EB17CB25A}" presName="wedgeRectCallout1" presStyleLbl="node1" presStyleIdx="7" presStyleCnt="12" custLinFactY="3236" custLinFactNeighborY="10000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EF323379-BAC0-49AA-9EBF-64AE154D34CC}" type="pres">
      <dgm:prSet presAssocID="{7A373792-4E39-4A8E-AB5A-9E8AB79126A6}" presName="sibTrans" presStyleCnt="0"/>
      <dgm:spPr/>
    </dgm:pt>
    <dgm:pt modelId="{08FBE504-4E60-4CFD-B15A-7C75592BD6D0}" type="pres">
      <dgm:prSet presAssocID="{9B96C3F6-DD0C-4B17-A15A-90656A4B806C}" presName="composite" presStyleCnt="0"/>
      <dgm:spPr/>
    </dgm:pt>
    <dgm:pt modelId="{F159EE96-AD31-45D5-AFC7-B4CC267BE1A6}" type="pres">
      <dgm:prSet presAssocID="{9B96C3F6-DD0C-4B17-A15A-90656A4B806C}" presName="rect1" presStyleLbl="bgImgPlace1" presStyleIdx="8" presStyleCnt="12" custLinFactNeighborY="28134"/>
      <dgm:spPr>
        <a:xfrm>
          <a:off x="1726771" y="3217146"/>
          <a:ext cx="1462204" cy="116976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39A75B9-06F2-4441-BD32-9762239324D6}" type="pres">
      <dgm:prSet presAssocID="{9B96C3F6-DD0C-4B17-A15A-90656A4B806C}" presName="wedgeRectCallout1" presStyleLbl="node1" presStyleIdx="8" presStyleCnt="12" custScaleX="116362" custLinFactY="16351" custLinFactNeighborX="-5279" custLinFactNeighborY="10000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AAD26F98-4507-433A-8B63-04E72E24E421}" type="pres">
      <dgm:prSet presAssocID="{1E2326E0-D228-4BB4-B75F-8898237FAC93}" presName="sibTrans" presStyleCnt="0"/>
      <dgm:spPr/>
    </dgm:pt>
    <dgm:pt modelId="{15F4ABC7-51A2-4D42-B35A-1CA258F63175}" type="pres">
      <dgm:prSet presAssocID="{CB96A727-E2CB-4EF0-8343-79FE11CD697A}" presName="composite" presStyleCnt="0"/>
      <dgm:spPr/>
    </dgm:pt>
    <dgm:pt modelId="{FD98EFBA-A053-4ECC-B5ED-1C25EA46217B}" type="pres">
      <dgm:prSet presAssocID="{CB96A727-E2CB-4EF0-8343-79FE11CD697A}" presName="rect1" presStyleLbl="bgImgPlace1" presStyleIdx="9" presStyleCnt="12" custLinFactNeighborY="28134"/>
      <dgm:spPr>
        <a:xfrm>
          <a:off x="3335196" y="3217146"/>
          <a:ext cx="1462204" cy="116976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3DE08CE-2AD1-44D8-B7F4-950B653A6B04}" type="pres">
      <dgm:prSet presAssocID="{CB96A727-E2CB-4EF0-8343-79FE11CD697A}" presName="wedgeRectCallout1" presStyleLbl="node1" presStyleIdx="9" presStyleCnt="12" custLinFactY="3236" custLinFactNeighborY="100000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es-PE"/>
        </a:p>
      </dgm:t>
    </dgm:pt>
    <dgm:pt modelId="{D207D6EF-2C3C-44FC-A746-2EB9A5E05483}" type="pres">
      <dgm:prSet presAssocID="{4BDCB224-28CA-432D-A207-BD4AA9D0E9D3}" presName="sibTrans" presStyleCnt="0"/>
      <dgm:spPr/>
    </dgm:pt>
    <dgm:pt modelId="{D1C6475B-18DD-40D7-95C6-93655FDDB061}" type="pres">
      <dgm:prSet presAssocID="{FF6C8363-4C8A-47E8-A445-447C36DBAEB4}" presName="composite" presStyleCnt="0"/>
      <dgm:spPr/>
    </dgm:pt>
    <dgm:pt modelId="{EF09F016-4B5E-46B8-9482-8223F5BA9209}" type="pres">
      <dgm:prSet presAssocID="{FF6C8363-4C8A-47E8-A445-447C36DBAEB4}" presName="rect1" presStyleLbl="bgImgPlace1" presStyleIdx="10" presStyleCnt="12" custLinFactNeighborY="28134"/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BA49BC5A-8BD0-4906-B0EE-3B79DE5D9FCF}" type="pres">
      <dgm:prSet presAssocID="{FF6C8363-4C8A-47E8-A445-447C36DBAEB4}" presName="wedgeRectCallout1" presStyleLbl="node1" presStyleIdx="10" presStyleCnt="12" custScaleX="117676" custLinFactNeighborX="-1612" custLinFactNeighborY="955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FCD552-5CA0-4E5E-8D08-BDE771292802}" type="pres">
      <dgm:prSet presAssocID="{28EDC015-7441-44BB-96D0-6C387154F4CD}" presName="sibTrans" presStyleCnt="0"/>
      <dgm:spPr/>
    </dgm:pt>
    <dgm:pt modelId="{64BD6453-6F85-4403-90DE-442E3A70B0E6}" type="pres">
      <dgm:prSet presAssocID="{68C887B4-F749-44E5-B848-59DA180CF1EF}" presName="composite" presStyleCnt="0"/>
      <dgm:spPr/>
    </dgm:pt>
    <dgm:pt modelId="{629CC5B4-5AE1-4E01-9D11-735F209B1401}" type="pres">
      <dgm:prSet presAssocID="{68C887B4-F749-44E5-B848-59DA180CF1EF}" presName="rect1" presStyleLbl="bgImgPlace1" presStyleIdx="11" presStyleCnt="12" custLinFactNeighborY="28134"/>
      <dgm:spPr>
        <a:blipFill rotWithShape="1">
          <a:blip xmlns:r="http://schemas.openxmlformats.org/officeDocument/2006/relationships" r:embed="rId15"/>
          <a:stretch>
            <a:fillRect/>
          </a:stretch>
        </a:blipFill>
      </dgm:spPr>
    </dgm:pt>
    <dgm:pt modelId="{36884B97-A89E-4A56-9C82-186D1DF375B4}" type="pres">
      <dgm:prSet presAssocID="{68C887B4-F749-44E5-B848-59DA180CF1EF}" presName="wedgeRectCallout1" presStyleLbl="node1" presStyleIdx="11" presStyleCnt="12" custScaleX="103267" custLinFactNeighborX="-7256" custLinFactNeighborY="955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D840F5A-9B02-4A5B-9879-D20FA9AA5DA4}" srcId="{B3FFF275-1360-41F1-82FD-19456E3B5F92}" destId="{E000BAE8-0DE8-43AD-921C-08EA09506D4F}" srcOrd="2" destOrd="0" parTransId="{6A502BFA-5AB9-4B75-B818-93C388A83483}" sibTransId="{9B96A6CC-9661-40FF-BDF6-8C7911E9FD25}"/>
    <dgm:cxn modelId="{4B56C431-1BB4-4EB9-BF56-75FB61E08569}" srcId="{B3FFF275-1360-41F1-82FD-19456E3B5F92}" destId="{FF6C8363-4C8A-47E8-A445-447C36DBAEB4}" srcOrd="10" destOrd="0" parTransId="{EAB8B6EE-DA69-4CD5-98C1-D6298E99523D}" sibTransId="{28EDC015-7441-44BB-96D0-6C387154F4CD}"/>
    <dgm:cxn modelId="{CFD0E48E-BEFF-4B4A-8FF0-1C23D8E0E330}" srcId="{B3FFF275-1360-41F1-82FD-19456E3B5F92}" destId="{4FB11821-6684-40B1-B41A-BF7675F5B648}" srcOrd="1" destOrd="0" parTransId="{F31DA06F-A600-426B-A941-2B1BF3024D0C}" sibTransId="{89DC8843-608B-4E7C-9166-760BA1B1FF0C}"/>
    <dgm:cxn modelId="{AA6D421B-E4AA-4B61-9D6E-75D5160048FD}" type="presOf" srcId="{7315F6A0-B48A-494D-9AEB-741693A98A29}" destId="{AFCC3829-3F28-4381-894D-2FB934880722}" srcOrd="0" destOrd="0" presId="urn:microsoft.com/office/officeart/2008/layout/BendingPictureCaptionList"/>
    <dgm:cxn modelId="{70C80707-8DF9-4C59-91E3-713FBB968628}" srcId="{B3FFF275-1360-41F1-82FD-19456E3B5F92}" destId="{9B96C3F6-DD0C-4B17-A15A-90656A4B806C}" srcOrd="8" destOrd="0" parTransId="{B29DEA08-44CB-4964-A2FA-39FD1341ED7A}" sibTransId="{1E2326E0-D228-4BB4-B75F-8898237FAC93}"/>
    <dgm:cxn modelId="{05C43FDB-07B6-4B04-987D-7C5EF1D8C405}" srcId="{B3FFF275-1360-41F1-82FD-19456E3B5F92}" destId="{78C928E2-462C-42A9-9B4D-118EB17CB25A}" srcOrd="7" destOrd="0" parTransId="{6AB46519-A81A-45C7-8671-C254300F27E9}" sibTransId="{7A373792-4E39-4A8E-AB5A-9E8AB79126A6}"/>
    <dgm:cxn modelId="{F426D7D5-50E6-42F6-9D0A-BD9B64AB4A3B}" srcId="{B3FFF275-1360-41F1-82FD-19456E3B5F92}" destId="{7315F6A0-B48A-494D-9AEB-741693A98A29}" srcOrd="5" destOrd="0" parTransId="{105018B2-825D-40B3-A936-85586E09896D}" sibTransId="{C010D83B-897B-4D83-A01A-E196986DF9ED}"/>
    <dgm:cxn modelId="{CE8573B7-E6E9-4AC3-9577-CD48D994BCAA}" type="presOf" srcId="{9B96C3F6-DD0C-4B17-A15A-90656A4B806C}" destId="{E39A75B9-06F2-4441-BD32-9762239324D6}" srcOrd="0" destOrd="0" presId="urn:microsoft.com/office/officeart/2008/layout/BendingPictureCaptionList"/>
    <dgm:cxn modelId="{51E29A44-4BF7-40A0-8EE1-32DE63BC9EEC}" type="presOf" srcId="{68C887B4-F749-44E5-B848-59DA180CF1EF}" destId="{36884B97-A89E-4A56-9C82-186D1DF375B4}" srcOrd="0" destOrd="0" presId="urn:microsoft.com/office/officeart/2008/layout/BendingPictureCaptionList"/>
    <dgm:cxn modelId="{939B1D74-B3B8-4483-B6D8-8DBA7875CE03}" type="presOf" srcId="{EF6BC30D-E97D-416D-815E-3E73A8AC5D7A}" destId="{795F430D-151D-48A3-BA8B-64889EA0CAC3}" srcOrd="0" destOrd="0" presId="urn:microsoft.com/office/officeart/2008/layout/BendingPictureCaptionList"/>
    <dgm:cxn modelId="{2F2CB1E0-6FEB-45DB-BB0C-EE225086D5BB}" type="presOf" srcId="{B3FFF275-1360-41F1-82FD-19456E3B5F92}" destId="{CB8D9669-17CC-4AEC-85E2-C943CE5ED455}" srcOrd="0" destOrd="0" presId="urn:microsoft.com/office/officeart/2008/layout/BendingPictureCaptionList"/>
    <dgm:cxn modelId="{16905506-7148-4C2B-9638-FC547EAE3BAF}" srcId="{B3FFF275-1360-41F1-82FD-19456E3B5F92}" destId="{68C887B4-F749-44E5-B848-59DA180CF1EF}" srcOrd="11" destOrd="0" parTransId="{4B06D2EF-EB25-49F8-86DC-BE12C116AA56}" sibTransId="{32DDD5F7-44AF-4161-8644-6C4FD63C76CA}"/>
    <dgm:cxn modelId="{5573A273-1B71-4B6A-BD0A-D16CAD6D9912}" srcId="{B3FFF275-1360-41F1-82FD-19456E3B5F92}" destId="{EF6BC30D-E97D-416D-815E-3E73A8AC5D7A}" srcOrd="0" destOrd="0" parTransId="{0670B050-921A-47F7-8CA8-721994A2D5E4}" sibTransId="{28E1E584-6420-45A6-810B-62E62BCBAE0E}"/>
    <dgm:cxn modelId="{DF996FD3-6072-477B-A331-C64EC0DC4463}" type="presOf" srcId="{05D2D1CB-1F40-4D7D-BDEF-6A03BEF20223}" destId="{971DF512-261C-4CE7-A4E9-2ABA5A7FB938}" srcOrd="0" destOrd="0" presId="urn:microsoft.com/office/officeart/2008/layout/BendingPictureCaptionList"/>
    <dgm:cxn modelId="{F961659C-6525-43D9-BE67-784313EA608D}" srcId="{B3FFF275-1360-41F1-82FD-19456E3B5F92}" destId="{CB96A727-E2CB-4EF0-8343-79FE11CD697A}" srcOrd="9" destOrd="0" parTransId="{39F8C89A-BA3C-4ADA-AC1A-6758B5E12ED7}" sibTransId="{4BDCB224-28CA-432D-A207-BD4AA9D0E9D3}"/>
    <dgm:cxn modelId="{E1E24A1E-D091-48BB-BA37-D80DBB1A6434}" type="presOf" srcId="{4FB11821-6684-40B1-B41A-BF7675F5B648}" destId="{2AA5EFEE-18D2-4A25-AB10-084DE68A4876}" srcOrd="0" destOrd="0" presId="urn:microsoft.com/office/officeart/2008/layout/BendingPictureCaptionList"/>
    <dgm:cxn modelId="{46E9F175-CD4F-4956-A69F-3F2B062C78BD}" type="presOf" srcId="{C5EDD6D8-C2A1-41CB-A4A2-15AC3554BBAE}" destId="{9C2719EA-3ED1-4863-BFB7-E8975FE355C3}" srcOrd="0" destOrd="0" presId="urn:microsoft.com/office/officeart/2008/layout/BendingPictureCaptionList"/>
    <dgm:cxn modelId="{A0C0ED43-E611-4A63-9103-9133FB7E29C8}" type="presOf" srcId="{C73A6F97-BAD6-4204-8A5B-600343B295FC}" destId="{1A2B113F-F332-44C6-8267-4180421FEDBD}" srcOrd="0" destOrd="0" presId="urn:microsoft.com/office/officeart/2008/layout/BendingPictureCaptionList"/>
    <dgm:cxn modelId="{85856483-0261-4246-8F31-36497A50A211}" type="presOf" srcId="{CB96A727-E2CB-4EF0-8343-79FE11CD697A}" destId="{63DE08CE-2AD1-44D8-B7F4-950B653A6B04}" srcOrd="0" destOrd="0" presId="urn:microsoft.com/office/officeart/2008/layout/BendingPictureCaptionList"/>
    <dgm:cxn modelId="{A728EC71-606C-4F5F-9A4D-60B043EEDB1A}" type="presOf" srcId="{FF6C8363-4C8A-47E8-A445-447C36DBAEB4}" destId="{BA49BC5A-8BD0-4906-B0EE-3B79DE5D9FCF}" srcOrd="0" destOrd="0" presId="urn:microsoft.com/office/officeart/2008/layout/BendingPictureCaptionList"/>
    <dgm:cxn modelId="{3DBCE88B-7CA3-4756-B6EA-66948A3C9731}" type="presOf" srcId="{E000BAE8-0DE8-43AD-921C-08EA09506D4F}" destId="{315E6C04-4A3C-4FDC-97B6-79B015E07D92}" srcOrd="0" destOrd="0" presId="urn:microsoft.com/office/officeart/2008/layout/BendingPictureCaptionList"/>
    <dgm:cxn modelId="{614FB320-8980-4A93-BBBE-25A88D6F52E4}" srcId="{B3FFF275-1360-41F1-82FD-19456E3B5F92}" destId="{05D2D1CB-1F40-4D7D-BDEF-6A03BEF20223}" srcOrd="6" destOrd="0" parTransId="{8BDEB32E-8C6A-442A-9C37-A891F867DBB0}" sibTransId="{70A2542F-28AD-4E19-A443-DD67B1893676}"/>
    <dgm:cxn modelId="{BB089329-FE7E-4D38-8AC6-583E9D0EEFC7}" srcId="{B3FFF275-1360-41F1-82FD-19456E3B5F92}" destId="{C73A6F97-BAD6-4204-8A5B-600343B295FC}" srcOrd="4" destOrd="0" parTransId="{CF052AA3-586B-436D-8320-4E87960F32EE}" sibTransId="{871BC087-86B5-4964-9871-AF162E6B9A6A}"/>
    <dgm:cxn modelId="{63DB5604-0065-482A-B0BD-563C73268EC5}" type="presOf" srcId="{78C928E2-462C-42A9-9B4D-118EB17CB25A}" destId="{918EB6E3-A05E-467C-8A31-7D8D22B6DC8E}" srcOrd="0" destOrd="0" presId="urn:microsoft.com/office/officeart/2008/layout/BendingPictureCaptionList"/>
    <dgm:cxn modelId="{796A04E1-BE09-4822-874E-3DCC62A875EE}" srcId="{B3FFF275-1360-41F1-82FD-19456E3B5F92}" destId="{C5EDD6D8-C2A1-41CB-A4A2-15AC3554BBAE}" srcOrd="3" destOrd="0" parTransId="{E78771FF-CB8E-459C-BE86-85D7E6CC1109}" sibTransId="{268B5B5E-E7E2-4BB9-82F9-392F12BBE488}"/>
    <dgm:cxn modelId="{4CC41D00-664C-46BD-9CF7-5299994E3263}" type="presParOf" srcId="{CB8D9669-17CC-4AEC-85E2-C943CE5ED455}" destId="{01828F0F-060F-4E67-B8FA-1326CAFC7EDB}" srcOrd="0" destOrd="0" presId="urn:microsoft.com/office/officeart/2008/layout/BendingPictureCaptionList"/>
    <dgm:cxn modelId="{085E5E29-095A-41BA-9FD2-0FDD20904911}" type="presParOf" srcId="{01828F0F-060F-4E67-B8FA-1326CAFC7EDB}" destId="{07181529-5F58-4B79-B06F-5C5D16E2344D}" srcOrd="0" destOrd="0" presId="urn:microsoft.com/office/officeart/2008/layout/BendingPictureCaptionList"/>
    <dgm:cxn modelId="{CB6DF680-A6FE-46FC-8969-A3FDF0CC26E6}" type="presParOf" srcId="{01828F0F-060F-4E67-B8FA-1326CAFC7EDB}" destId="{795F430D-151D-48A3-BA8B-64889EA0CAC3}" srcOrd="1" destOrd="0" presId="urn:microsoft.com/office/officeart/2008/layout/BendingPictureCaptionList"/>
    <dgm:cxn modelId="{CAB12D9E-66A8-475D-870D-FDA1306A6A1E}" type="presParOf" srcId="{CB8D9669-17CC-4AEC-85E2-C943CE5ED455}" destId="{53DEB424-A37E-4E1E-95EC-C03E08C88C3A}" srcOrd="1" destOrd="0" presId="urn:microsoft.com/office/officeart/2008/layout/BendingPictureCaptionList"/>
    <dgm:cxn modelId="{69F8A8BD-AB5B-4A69-9C30-35B9F75AADDB}" type="presParOf" srcId="{CB8D9669-17CC-4AEC-85E2-C943CE5ED455}" destId="{F28880D5-2537-445F-BA44-1FF4A852A25C}" srcOrd="2" destOrd="0" presId="urn:microsoft.com/office/officeart/2008/layout/BendingPictureCaptionList"/>
    <dgm:cxn modelId="{14C0899A-0765-4DEE-941B-BF2A9C94DC6D}" type="presParOf" srcId="{F28880D5-2537-445F-BA44-1FF4A852A25C}" destId="{3FF42D50-F29D-4E5B-917E-8AC7E1F97F44}" srcOrd="0" destOrd="0" presId="urn:microsoft.com/office/officeart/2008/layout/BendingPictureCaptionList"/>
    <dgm:cxn modelId="{97BB4CBF-5DD8-4EC8-92E1-69F232D14DC8}" type="presParOf" srcId="{F28880D5-2537-445F-BA44-1FF4A852A25C}" destId="{2AA5EFEE-18D2-4A25-AB10-084DE68A4876}" srcOrd="1" destOrd="0" presId="urn:microsoft.com/office/officeart/2008/layout/BendingPictureCaptionList"/>
    <dgm:cxn modelId="{3E068092-117C-4435-AB36-19D897FB9113}" type="presParOf" srcId="{CB8D9669-17CC-4AEC-85E2-C943CE5ED455}" destId="{E0FF4D55-A3A4-4263-9C09-6471288157D3}" srcOrd="3" destOrd="0" presId="urn:microsoft.com/office/officeart/2008/layout/BendingPictureCaptionList"/>
    <dgm:cxn modelId="{910E1F31-C1DA-4599-983F-EAFB02E99E90}" type="presParOf" srcId="{CB8D9669-17CC-4AEC-85E2-C943CE5ED455}" destId="{DA1E0512-9BA8-4FB6-8ABB-1119AD4306FA}" srcOrd="4" destOrd="0" presId="urn:microsoft.com/office/officeart/2008/layout/BendingPictureCaptionList"/>
    <dgm:cxn modelId="{D748A87D-5808-4F61-8269-5AFEA0C183F3}" type="presParOf" srcId="{DA1E0512-9BA8-4FB6-8ABB-1119AD4306FA}" destId="{BBD69133-FC12-47DC-8965-DB3C6A80672D}" srcOrd="0" destOrd="0" presId="urn:microsoft.com/office/officeart/2008/layout/BendingPictureCaptionList"/>
    <dgm:cxn modelId="{2912CCEA-C618-4A15-8560-A16C83752E0E}" type="presParOf" srcId="{DA1E0512-9BA8-4FB6-8ABB-1119AD4306FA}" destId="{315E6C04-4A3C-4FDC-97B6-79B015E07D92}" srcOrd="1" destOrd="0" presId="urn:microsoft.com/office/officeart/2008/layout/BendingPictureCaptionList"/>
    <dgm:cxn modelId="{C6786796-1107-4346-81C6-1BCC16F72A48}" type="presParOf" srcId="{CB8D9669-17CC-4AEC-85E2-C943CE5ED455}" destId="{77FCBD28-6DEE-4B25-8377-90F9A385984C}" srcOrd="5" destOrd="0" presId="urn:microsoft.com/office/officeart/2008/layout/BendingPictureCaptionList"/>
    <dgm:cxn modelId="{0F5A6A54-5644-4C4A-B068-BFCEA08DE60C}" type="presParOf" srcId="{CB8D9669-17CC-4AEC-85E2-C943CE5ED455}" destId="{8A9BA46B-3222-4B76-8DAC-A18D562DF17D}" srcOrd="6" destOrd="0" presId="urn:microsoft.com/office/officeart/2008/layout/BendingPictureCaptionList"/>
    <dgm:cxn modelId="{DCEA0EC8-E9E0-4A5C-B801-6BC301BCFF95}" type="presParOf" srcId="{8A9BA46B-3222-4B76-8DAC-A18D562DF17D}" destId="{6619FC75-6A07-45F9-AA15-CE29B9314A50}" srcOrd="0" destOrd="0" presId="urn:microsoft.com/office/officeart/2008/layout/BendingPictureCaptionList"/>
    <dgm:cxn modelId="{90E152AF-559A-445C-ABA5-33F685DBCDB2}" type="presParOf" srcId="{8A9BA46B-3222-4B76-8DAC-A18D562DF17D}" destId="{9C2719EA-3ED1-4863-BFB7-E8975FE355C3}" srcOrd="1" destOrd="0" presId="urn:microsoft.com/office/officeart/2008/layout/BendingPictureCaptionList"/>
    <dgm:cxn modelId="{7E87F2E6-F11B-41AA-BD01-F3D7C216151F}" type="presParOf" srcId="{CB8D9669-17CC-4AEC-85E2-C943CE5ED455}" destId="{B374A899-73B0-4EB9-9BB7-DA3A61523E5D}" srcOrd="7" destOrd="0" presId="urn:microsoft.com/office/officeart/2008/layout/BendingPictureCaptionList"/>
    <dgm:cxn modelId="{CBA001A5-D377-4C2F-BD9A-D4718FFE4732}" type="presParOf" srcId="{CB8D9669-17CC-4AEC-85E2-C943CE5ED455}" destId="{995A5195-8FFD-422C-A434-C78497312E3C}" srcOrd="8" destOrd="0" presId="urn:microsoft.com/office/officeart/2008/layout/BendingPictureCaptionList"/>
    <dgm:cxn modelId="{4D508C8D-66B4-4877-AD39-163964F42C31}" type="presParOf" srcId="{995A5195-8FFD-422C-A434-C78497312E3C}" destId="{D5883E08-25BC-4852-A1C1-3EC9DC6A89E8}" srcOrd="0" destOrd="0" presId="urn:microsoft.com/office/officeart/2008/layout/BendingPictureCaptionList"/>
    <dgm:cxn modelId="{A54B586D-017B-42E5-B864-A3D7A52FF4F0}" type="presParOf" srcId="{995A5195-8FFD-422C-A434-C78497312E3C}" destId="{1A2B113F-F332-44C6-8267-4180421FEDBD}" srcOrd="1" destOrd="0" presId="urn:microsoft.com/office/officeart/2008/layout/BendingPictureCaptionList"/>
    <dgm:cxn modelId="{87F74EA0-4A93-4FF6-A011-237E69725C33}" type="presParOf" srcId="{CB8D9669-17CC-4AEC-85E2-C943CE5ED455}" destId="{3B7794FF-3722-45A5-9DBB-9D6F3FFF8493}" srcOrd="9" destOrd="0" presId="urn:microsoft.com/office/officeart/2008/layout/BendingPictureCaptionList"/>
    <dgm:cxn modelId="{37BB0D1A-CFDB-44A1-B3CF-EBF9A7E12285}" type="presParOf" srcId="{CB8D9669-17CC-4AEC-85E2-C943CE5ED455}" destId="{D60AFC9A-D112-49C4-AB56-28BD342EF77E}" srcOrd="10" destOrd="0" presId="urn:microsoft.com/office/officeart/2008/layout/BendingPictureCaptionList"/>
    <dgm:cxn modelId="{A2421590-C9CD-4337-A1B1-E4D15D00B98F}" type="presParOf" srcId="{D60AFC9A-D112-49C4-AB56-28BD342EF77E}" destId="{22475605-4F08-4DDD-B415-344CFC434342}" srcOrd="0" destOrd="0" presId="urn:microsoft.com/office/officeart/2008/layout/BendingPictureCaptionList"/>
    <dgm:cxn modelId="{FF45BBAA-3F86-40A5-BE61-CCA1B4C108A0}" type="presParOf" srcId="{D60AFC9A-D112-49C4-AB56-28BD342EF77E}" destId="{AFCC3829-3F28-4381-894D-2FB934880722}" srcOrd="1" destOrd="0" presId="urn:microsoft.com/office/officeart/2008/layout/BendingPictureCaptionList"/>
    <dgm:cxn modelId="{B3BA0259-DF2B-4484-A205-7C1143F542AF}" type="presParOf" srcId="{CB8D9669-17CC-4AEC-85E2-C943CE5ED455}" destId="{C3F9182A-D181-436D-BB5E-F41A49F21F49}" srcOrd="11" destOrd="0" presId="urn:microsoft.com/office/officeart/2008/layout/BendingPictureCaptionList"/>
    <dgm:cxn modelId="{E7494143-719E-4044-8D77-6FCD0C4766BA}" type="presParOf" srcId="{CB8D9669-17CC-4AEC-85E2-C943CE5ED455}" destId="{D2EBCAC9-1FBF-4810-8C1B-68AF17EF4FAD}" srcOrd="12" destOrd="0" presId="urn:microsoft.com/office/officeart/2008/layout/BendingPictureCaptionList"/>
    <dgm:cxn modelId="{BD83E24D-81EC-4747-9396-91D9AF019E2C}" type="presParOf" srcId="{D2EBCAC9-1FBF-4810-8C1B-68AF17EF4FAD}" destId="{DB820896-41CD-4976-A91E-6B0C8E2EC5B1}" srcOrd="0" destOrd="0" presId="urn:microsoft.com/office/officeart/2008/layout/BendingPictureCaptionList"/>
    <dgm:cxn modelId="{6D058305-136C-4D9C-946C-8160DB1BCB7D}" type="presParOf" srcId="{D2EBCAC9-1FBF-4810-8C1B-68AF17EF4FAD}" destId="{971DF512-261C-4CE7-A4E9-2ABA5A7FB938}" srcOrd="1" destOrd="0" presId="urn:microsoft.com/office/officeart/2008/layout/BendingPictureCaptionList"/>
    <dgm:cxn modelId="{C5725AEA-AB20-4C24-A4FE-85573BE2A498}" type="presParOf" srcId="{CB8D9669-17CC-4AEC-85E2-C943CE5ED455}" destId="{6B3632FF-1D15-40AC-89A7-DBD571058FEC}" srcOrd="13" destOrd="0" presId="urn:microsoft.com/office/officeart/2008/layout/BendingPictureCaptionList"/>
    <dgm:cxn modelId="{A439E1DB-2184-4C80-A8F0-5711002DCF13}" type="presParOf" srcId="{CB8D9669-17CC-4AEC-85E2-C943CE5ED455}" destId="{7DD28843-6AF6-489C-AC23-6C42430840F2}" srcOrd="14" destOrd="0" presId="urn:microsoft.com/office/officeart/2008/layout/BendingPictureCaptionList"/>
    <dgm:cxn modelId="{55BE1C0A-0D8E-41CE-AD1D-69A5DBF4DC1E}" type="presParOf" srcId="{7DD28843-6AF6-489C-AC23-6C42430840F2}" destId="{B54D200C-BA10-40D1-872C-91E362CC6F97}" srcOrd="0" destOrd="0" presId="urn:microsoft.com/office/officeart/2008/layout/BendingPictureCaptionList"/>
    <dgm:cxn modelId="{814CD1C0-80F3-4DED-B4B5-47110F7126A9}" type="presParOf" srcId="{7DD28843-6AF6-489C-AC23-6C42430840F2}" destId="{918EB6E3-A05E-467C-8A31-7D8D22B6DC8E}" srcOrd="1" destOrd="0" presId="urn:microsoft.com/office/officeart/2008/layout/BendingPictureCaptionList"/>
    <dgm:cxn modelId="{FBE551EC-8866-437D-A341-806D7AE77ACF}" type="presParOf" srcId="{CB8D9669-17CC-4AEC-85E2-C943CE5ED455}" destId="{EF323379-BAC0-49AA-9EBF-64AE154D34CC}" srcOrd="15" destOrd="0" presId="urn:microsoft.com/office/officeart/2008/layout/BendingPictureCaptionList"/>
    <dgm:cxn modelId="{7FA9D22E-F519-4C34-9406-713A06CAB785}" type="presParOf" srcId="{CB8D9669-17CC-4AEC-85E2-C943CE5ED455}" destId="{08FBE504-4E60-4CFD-B15A-7C75592BD6D0}" srcOrd="16" destOrd="0" presId="urn:microsoft.com/office/officeart/2008/layout/BendingPictureCaptionList"/>
    <dgm:cxn modelId="{09CB12F2-5715-4AD5-BF1B-9CEB1386B718}" type="presParOf" srcId="{08FBE504-4E60-4CFD-B15A-7C75592BD6D0}" destId="{F159EE96-AD31-45D5-AFC7-B4CC267BE1A6}" srcOrd="0" destOrd="0" presId="urn:microsoft.com/office/officeart/2008/layout/BendingPictureCaptionList"/>
    <dgm:cxn modelId="{780BE912-F12A-4C5D-90FD-721A84BF1559}" type="presParOf" srcId="{08FBE504-4E60-4CFD-B15A-7C75592BD6D0}" destId="{E39A75B9-06F2-4441-BD32-9762239324D6}" srcOrd="1" destOrd="0" presId="urn:microsoft.com/office/officeart/2008/layout/BendingPictureCaptionList"/>
    <dgm:cxn modelId="{2E1947DD-6445-40CF-B053-BDD06CBCBA26}" type="presParOf" srcId="{CB8D9669-17CC-4AEC-85E2-C943CE5ED455}" destId="{AAD26F98-4507-433A-8B63-04E72E24E421}" srcOrd="17" destOrd="0" presId="urn:microsoft.com/office/officeart/2008/layout/BendingPictureCaptionList"/>
    <dgm:cxn modelId="{6210D3A2-350C-446F-830C-555A9014FBF8}" type="presParOf" srcId="{CB8D9669-17CC-4AEC-85E2-C943CE5ED455}" destId="{15F4ABC7-51A2-4D42-B35A-1CA258F63175}" srcOrd="18" destOrd="0" presId="urn:microsoft.com/office/officeart/2008/layout/BendingPictureCaptionList"/>
    <dgm:cxn modelId="{8A539B2F-4C11-4B5D-BF96-A13BB58E3679}" type="presParOf" srcId="{15F4ABC7-51A2-4D42-B35A-1CA258F63175}" destId="{FD98EFBA-A053-4ECC-B5ED-1C25EA46217B}" srcOrd="0" destOrd="0" presId="urn:microsoft.com/office/officeart/2008/layout/BendingPictureCaptionList"/>
    <dgm:cxn modelId="{DED9CBAD-D36A-4F5A-9219-FEE03310D656}" type="presParOf" srcId="{15F4ABC7-51A2-4D42-B35A-1CA258F63175}" destId="{63DE08CE-2AD1-44D8-B7F4-950B653A6B04}" srcOrd="1" destOrd="0" presId="urn:microsoft.com/office/officeart/2008/layout/BendingPictureCaptionList"/>
    <dgm:cxn modelId="{0082FBDC-4152-476D-9092-CF4374E24A95}" type="presParOf" srcId="{CB8D9669-17CC-4AEC-85E2-C943CE5ED455}" destId="{D207D6EF-2C3C-44FC-A746-2EB9A5E05483}" srcOrd="19" destOrd="0" presId="urn:microsoft.com/office/officeart/2008/layout/BendingPictureCaptionList"/>
    <dgm:cxn modelId="{7A816529-9489-4B15-9849-00B2778BFCFF}" type="presParOf" srcId="{CB8D9669-17CC-4AEC-85E2-C943CE5ED455}" destId="{D1C6475B-18DD-40D7-95C6-93655FDDB061}" srcOrd="20" destOrd="0" presId="urn:microsoft.com/office/officeart/2008/layout/BendingPictureCaptionList"/>
    <dgm:cxn modelId="{0D800562-F38F-4170-BE09-317BE001586B}" type="presParOf" srcId="{D1C6475B-18DD-40D7-95C6-93655FDDB061}" destId="{EF09F016-4B5E-46B8-9482-8223F5BA9209}" srcOrd="0" destOrd="0" presId="urn:microsoft.com/office/officeart/2008/layout/BendingPictureCaptionList"/>
    <dgm:cxn modelId="{292E0BB3-1C5B-47C2-8204-CE9E4C946E12}" type="presParOf" srcId="{D1C6475B-18DD-40D7-95C6-93655FDDB061}" destId="{BA49BC5A-8BD0-4906-B0EE-3B79DE5D9FCF}" srcOrd="1" destOrd="0" presId="urn:microsoft.com/office/officeart/2008/layout/BendingPictureCaptionList"/>
    <dgm:cxn modelId="{DBA0978D-8E06-4447-A501-5DD7535C8BBD}" type="presParOf" srcId="{CB8D9669-17CC-4AEC-85E2-C943CE5ED455}" destId="{08FCD552-5CA0-4E5E-8D08-BDE771292802}" srcOrd="21" destOrd="0" presId="urn:microsoft.com/office/officeart/2008/layout/BendingPictureCaptionList"/>
    <dgm:cxn modelId="{CE0E2926-7F1B-4409-A769-517A2EF7DBF3}" type="presParOf" srcId="{CB8D9669-17CC-4AEC-85E2-C943CE5ED455}" destId="{64BD6453-6F85-4403-90DE-442E3A70B0E6}" srcOrd="22" destOrd="0" presId="urn:microsoft.com/office/officeart/2008/layout/BendingPictureCaptionList"/>
    <dgm:cxn modelId="{B5D13771-D02B-44C9-8C4B-9CD3054598C7}" type="presParOf" srcId="{64BD6453-6F85-4403-90DE-442E3A70B0E6}" destId="{629CC5B4-5AE1-4E01-9D11-735F209B1401}" srcOrd="0" destOrd="0" presId="urn:microsoft.com/office/officeart/2008/layout/BendingPictureCaptionList"/>
    <dgm:cxn modelId="{C532A4C3-069A-4DCE-A009-715EB58F47B8}" type="presParOf" srcId="{64BD6453-6F85-4403-90DE-442E3A70B0E6}" destId="{36884B97-A89E-4A56-9C82-186D1DF375B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D40A1-3C67-4D5F-92A5-37C5A13F7E9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A2B1C600-BACA-4CFF-B3F0-97B502E0FF47}">
      <dgm:prSet/>
      <dgm:spPr/>
      <dgm:t>
        <a:bodyPr/>
        <a:lstStyle/>
        <a:p>
          <a:pPr algn="ctr" rtl="0"/>
          <a:r>
            <a:rPr lang="es-PE" b="1" dirty="0"/>
            <a:t>ACONDICIONAMIENTO DEL TERRITORIO HIDRICO PRODUCTIVO LOCAL </a:t>
          </a:r>
          <a:endParaRPr lang="es-PE" b="1" dirty="0" smtClean="0"/>
        </a:p>
        <a:p>
          <a:pPr algn="ctr" rtl="0"/>
          <a:r>
            <a:rPr lang="es-PE" b="1" dirty="0" smtClean="0"/>
            <a:t>(</a:t>
          </a:r>
          <a:r>
            <a:rPr lang="es-PE" b="1" dirty="0"/>
            <a:t>MEDIDAS ESTRUCTURALES)</a:t>
          </a:r>
          <a:endParaRPr lang="es-PE" dirty="0"/>
        </a:p>
      </dgm:t>
    </dgm:pt>
    <dgm:pt modelId="{3184EC6E-0325-48A4-AA08-AF7A2B17F012}" type="parTrans" cxnId="{574EA62A-7539-40A0-BD43-8E0AE7B29EBA}">
      <dgm:prSet/>
      <dgm:spPr/>
      <dgm:t>
        <a:bodyPr/>
        <a:lstStyle/>
        <a:p>
          <a:pPr algn="ctr"/>
          <a:endParaRPr lang="es-PE"/>
        </a:p>
      </dgm:t>
    </dgm:pt>
    <dgm:pt modelId="{EB148553-A265-409F-8A62-D778859DBB11}" type="sibTrans" cxnId="{574EA62A-7539-40A0-BD43-8E0AE7B29EBA}">
      <dgm:prSet/>
      <dgm:spPr/>
      <dgm:t>
        <a:bodyPr/>
        <a:lstStyle/>
        <a:p>
          <a:pPr algn="ctr"/>
          <a:endParaRPr lang="es-PE"/>
        </a:p>
      </dgm:t>
    </dgm:pt>
    <dgm:pt modelId="{6A104A7D-8849-40B6-B299-70972A7E1647}">
      <dgm:prSet/>
      <dgm:spPr/>
      <dgm:t>
        <a:bodyPr/>
        <a:lstStyle/>
        <a:p>
          <a:pPr algn="ctr" rtl="0"/>
          <a:r>
            <a:rPr lang="es-PE" b="1" dirty="0"/>
            <a:t>CONSTRUCCIÓN DE LA GOBERNANZA HIDRICA Y ASISTENCIA TECNICA PARA LA GESTIÓN Y MANEJO DE LOS TERRITORIOS HIDRICOS PRODUCTIVOS LOCALES (MEDIDAS NO ESTRUCTURALES) </a:t>
          </a:r>
          <a:endParaRPr lang="es-PE" dirty="0"/>
        </a:p>
      </dgm:t>
    </dgm:pt>
    <dgm:pt modelId="{13913A84-7020-492D-85D2-4C9B67632314}" type="parTrans" cxnId="{6E8B5484-0304-4217-AA4B-5F321359D2D1}">
      <dgm:prSet/>
      <dgm:spPr/>
      <dgm:t>
        <a:bodyPr/>
        <a:lstStyle/>
        <a:p>
          <a:pPr algn="ctr"/>
          <a:endParaRPr lang="es-PE"/>
        </a:p>
      </dgm:t>
    </dgm:pt>
    <dgm:pt modelId="{F195410A-27A3-4381-BAF5-8A3832E3A2D0}" type="sibTrans" cxnId="{6E8B5484-0304-4217-AA4B-5F321359D2D1}">
      <dgm:prSet/>
      <dgm:spPr/>
      <dgm:t>
        <a:bodyPr/>
        <a:lstStyle/>
        <a:p>
          <a:pPr algn="ctr"/>
          <a:endParaRPr lang="es-PE"/>
        </a:p>
      </dgm:t>
    </dgm:pt>
    <dgm:pt modelId="{E3255289-58F7-467C-BDDA-20815EA3F680}" type="pres">
      <dgm:prSet presAssocID="{D6AD40A1-3C67-4D5F-92A5-37C5A13F7E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8FEC3FD-28BD-47A9-B07D-8D03732C2CAA}" type="pres">
      <dgm:prSet presAssocID="{A2B1C600-BACA-4CFF-B3F0-97B502E0FF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F4D404-F282-4E7A-A32D-B78E133CEBE7}" type="pres">
      <dgm:prSet presAssocID="{EB148553-A265-409F-8A62-D778859DBB11}" presName="spacer" presStyleCnt="0"/>
      <dgm:spPr/>
    </dgm:pt>
    <dgm:pt modelId="{489557DA-4078-4042-B98A-82787C920A83}" type="pres">
      <dgm:prSet presAssocID="{6A104A7D-8849-40B6-B299-70972A7E16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87D0F25-36EC-471A-BB10-37EC634CA7D3}" type="presOf" srcId="{A2B1C600-BACA-4CFF-B3F0-97B502E0FF47}" destId="{D8FEC3FD-28BD-47A9-B07D-8D03732C2CAA}" srcOrd="0" destOrd="0" presId="urn:microsoft.com/office/officeart/2005/8/layout/vList2"/>
    <dgm:cxn modelId="{63F3FD37-C62C-422C-9CA0-19B0198D13E1}" type="presOf" srcId="{D6AD40A1-3C67-4D5F-92A5-37C5A13F7E9A}" destId="{E3255289-58F7-467C-BDDA-20815EA3F680}" srcOrd="0" destOrd="0" presId="urn:microsoft.com/office/officeart/2005/8/layout/vList2"/>
    <dgm:cxn modelId="{6E8B5484-0304-4217-AA4B-5F321359D2D1}" srcId="{D6AD40A1-3C67-4D5F-92A5-37C5A13F7E9A}" destId="{6A104A7D-8849-40B6-B299-70972A7E1647}" srcOrd="1" destOrd="0" parTransId="{13913A84-7020-492D-85D2-4C9B67632314}" sibTransId="{F195410A-27A3-4381-BAF5-8A3832E3A2D0}"/>
    <dgm:cxn modelId="{570398FD-3A49-4CDD-9772-72294D4778CF}" type="presOf" srcId="{6A104A7D-8849-40B6-B299-70972A7E1647}" destId="{489557DA-4078-4042-B98A-82787C920A83}" srcOrd="0" destOrd="0" presId="urn:microsoft.com/office/officeart/2005/8/layout/vList2"/>
    <dgm:cxn modelId="{574EA62A-7539-40A0-BD43-8E0AE7B29EBA}" srcId="{D6AD40A1-3C67-4D5F-92A5-37C5A13F7E9A}" destId="{A2B1C600-BACA-4CFF-B3F0-97B502E0FF47}" srcOrd="0" destOrd="0" parTransId="{3184EC6E-0325-48A4-AA08-AF7A2B17F012}" sibTransId="{EB148553-A265-409F-8A62-D778859DBB11}"/>
    <dgm:cxn modelId="{4C896703-EDC6-489F-AEEC-44BF36D6AD85}" type="presParOf" srcId="{E3255289-58F7-467C-BDDA-20815EA3F680}" destId="{D8FEC3FD-28BD-47A9-B07D-8D03732C2CAA}" srcOrd="0" destOrd="0" presId="urn:microsoft.com/office/officeart/2005/8/layout/vList2"/>
    <dgm:cxn modelId="{61AA5A9D-A675-4229-A095-D82066D925F7}" type="presParOf" srcId="{E3255289-58F7-467C-BDDA-20815EA3F680}" destId="{5AF4D404-F282-4E7A-A32D-B78E133CEBE7}" srcOrd="1" destOrd="0" presId="urn:microsoft.com/office/officeart/2005/8/layout/vList2"/>
    <dgm:cxn modelId="{B7DFC908-0E4F-4DBE-AD07-AEE90636407F}" type="presParOf" srcId="{E3255289-58F7-467C-BDDA-20815EA3F680}" destId="{489557DA-4078-4042-B98A-82787C920A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81529-5F58-4B79-B06F-5C5D16E2344D}">
      <dsp:nvSpPr>
        <dsp:cNvPr id="0" name=""/>
        <dsp:cNvSpPr/>
      </dsp:nvSpPr>
      <dsp:spPr>
        <a:xfrm>
          <a:off x="34583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430D-151D-48A3-BA8B-64889EA0CAC3}">
      <dsp:nvSpPr>
        <dsp:cNvPr id="0" name=""/>
        <dsp:cNvSpPr/>
      </dsp:nvSpPr>
      <dsp:spPr>
        <a:xfrm>
          <a:off x="134297" y="107320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 dirty="0">
              <a:latin typeface="+mn-lt"/>
              <a:ea typeface="+mn-ea"/>
              <a:cs typeface="+mn-cs"/>
            </a:rPr>
            <a:t>Manejo Sostenible de Aguas y Suelos</a:t>
          </a:r>
        </a:p>
      </dsp:txBody>
      <dsp:txXfrm>
        <a:off x="134297" y="1073201"/>
        <a:ext cx="1102012" cy="346700"/>
      </dsp:txXfrm>
    </dsp:sp>
    <dsp:sp modelId="{3FF42D50-F29D-4E5B-917E-8AC7E1F97F44}">
      <dsp:nvSpPr>
        <dsp:cNvPr id="0" name=""/>
        <dsp:cNvSpPr/>
      </dsp:nvSpPr>
      <dsp:spPr>
        <a:xfrm>
          <a:off x="1384895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5EFEE-18D2-4A25-AB10-084DE68A4876}">
      <dsp:nvSpPr>
        <dsp:cNvPr id="0" name=""/>
        <dsp:cNvSpPr/>
      </dsp:nvSpPr>
      <dsp:spPr>
        <a:xfrm>
          <a:off x="1496335" y="107320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>
              <a:latin typeface="+mn-lt"/>
              <a:ea typeface="+mn-ea"/>
              <a:cs typeface="+mn-cs"/>
            </a:rPr>
            <a:t>Desarrollo Forestal Y Fauna Silvestre</a:t>
          </a:r>
          <a:endParaRPr lang="es-PE" sz="1050" b="1" kern="1200" dirty="0">
            <a:latin typeface="+mn-lt"/>
            <a:ea typeface="+mn-ea"/>
            <a:cs typeface="+mn-cs"/>
          </a:endParaRPr>
        </a:p>
      </dsp:txBody>
      <dsp:txXfrm>
        <a:off x="1496335" y="1073201"/>
        <a:ext cx="1102012" cy="346700"/>
      </dsp:txXfrm>
    </dsp:sp>
    <dsp:sp modelId="{BBD69133-FC12-47DC-8965-DB3C6A80672D}">
      <dsp:nvSpPr>
        <dsp:cNvPr id="0" name=""/>
        <dsp:cNvSpPr/>
      </dsp:nvSpPr>
      <dsp:spPr>
        <a:xfrm>
          <a:off x="2746933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3">
            <a:lum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E6C04-4A3C-4FDC-97B6-79B015E07D92}">
      <dsp:nvSpPr>
        <dsp:cNvPr id="0" name=""/>
        <dsp:cNvSpPr/>
      </dsp:nvSpPr>
      <dsp:spPr>
        <a:xfrm>
          <a:off x="2858372" y="107320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>
              <a:latin typeface="+mn-lt"/>
              <a:ea typeface="+mn-ea"/>
              <a:cs typeface="+mn-cs"/>
            </a:rPr>
            <a:t>Seguridad jurídica sobre la tierra</a:t>
          </a:r>
          <a:endParaRPr lang="es-PE" sz="1000" kern="1200" dirty="0">
            <a:latin typeface="+mn-lt"/>
            <a:ea typeface="+mn-ea"/>
            <a:cs typeface="+mn-cs"/>
          </a:endParaRPr>
        </a:p>
      </dsp:txBody>
      <dsp:txXfrm>
        <a:off x="2858372" y="1073201"/>
        <a:ext cx="1102012" cy="346700"/>
      </dsp:txXfrm>
    </dsp:sp>
    <dsp:sp modelId="{6619FC75-6A07-45F9-AA15-CE29B9314A50}">
      <dsp:nvSpPr>
        <dsp:cNvPr id="0" name=""/>
        <dsp:cNvSpPr/>
      </dsp:nvSpPr>
      <dsp:spPr>
        <a:xfrm>
          <a:off x="4108971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719EA-3ED1-4863-BFB7-E8975FE355C3}">
      <dsp:nvSpPr>
        <dsp:cNvPr id="0" name=""/>
        <dsp:cNvSpPr/>
      </dsp:nvSpPr>
      <dsp:spPr>
        <a:xfrm>
          <a:off x="4095706" y="1082042"/>
          <a:ext cx="1262994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 dirty="0">
              <a:latin typeface="+mn-lt"/>
              <a:ea typeface="+mn-ea"/>
              <a:cs typeface="+mn-cs"/>
            </a:rPr>
            <a:t>Infraestructura y Tecnificación del Riego</a:t>
          </a:r>
        </a:p>
      </dsp:txBody>
      <dsp:txXfrm>
        <a:off x="4095706" y="1082042"/>
        <a:ext cx="1262994" cy="346700"/>
      </dsp:txXfrm>
    </dsp:sp>
    <dsp:sp modelId="{D5883E08-25BC-4852-A1C1-3EC9DC6A89E8}">
      <dsp:nvSpPr>
        <dsp:cNvPr id="0" name=""/>
        <dsp:cNvSpPr/>
      </dsp:nvSpPr>
      <dsp:spPr>
        <a:xfrm>
          <a:off x="5526735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B113F-F332-44C6-8267-4180421FEDBD}">
      <dsp:nvSpPr>
        <dsp:cNvPr id="0" name=""/>
        <dsp:cNvSpPr/>
      </dsp:nvSpPr>
      <dsp:spPr>
        <a:xfrm>
          <a:off x="5638175" y="107320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>
              <a:latin typeface="+mn-lt"/>
              <a:ea typeface="+mn-ea"/>
              <a:cs typeface="+mn-cs"/>
            </a:rPr>
            <a:t>Financiamiento y Seguro Agrario</a:t>
          </a:r>
          <a:endParaRPr lang="es-PE" sz="1000" kern="1200" dirty="0">
            <a:latin typeface="+mn-lt"/>
            <a:ea typeface="+mn-ea"/>
            <a:cs typeface="+mn-cs"/>
          </a:endParaRPr>
        </a:p>
      </dsp:txBody>
      <dsp:txXfrm>
        <a:off x="5638175" y="1073201"/>
        <a:ext cx="1102012" cy="346700"/>
      </dsp:txXfrm>
    </dsp:sp>
    <dsp:sp modelId="{22475605-4F08-4DDD-B415-344CFC434342}">
      <dsp:nvSpPr>
        <dsp:cNvPr id="0" name=""/>
        <dsp:cNvSpPr/>
      </dsp:nvSpPr>
      <dsp:spPr>
        <a:xfrm>
          <a:off x="6888773" y="137412"/>
          <a:ext cx="1238216" cy="99057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3829-3F28-4381-894D-2FB934880722}">
      <dsp:nvSpPr>
        <dsp:cNvPr id="0" name=""/>
        <dsp:cNvSpPr/>
      </dsp:nvSpPr>
      <dsp:spPr>
        <a:xfrm>
          <a:off x="6896722" y="1073201"/>
          <a:ext cx="1238705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>
              <a:latin typeface="+mn-lt"/>
              <a:ea typeface="+mn-ea"/>
              <a:cs typeface="+mn-cs"/>
            </a:rPr>
            <a:t>Innovación y Tecnificación Agraria</a:t>
          </a:r>
          <a:endParaRPr lang="es-PE" sz="1000" kern="1200" dirty="0">
            <a:latin typeface="+mn-lt"/>
            <a:ea typeface="+mn-ea"/>
            <a:cs typeface="+mn-cs"/>
          </a:endParaRPr>
        </a:p>
      </dsp:txBody>
      <dsp:txXfrm>
        <a:off x="6896722" y="1073201"/>
        <a:ext cx="1238705" cy="346700"/>
      </dsp:txXfrm>
    </dsp:sp>
    <dsp:sp modelId="{DB820896-41CD-4976-A91E-6B0C8E2EC5B1}">
      <dsp:nvSpPr>
        <dsp:cNvPr id="0" name=""/>
        <dsp:cNvSpPr/>
      </dsp:nvSpPr>
      <dsp:spPr>
        <a:xfrm>
          <a:off x="3501" y="1893252"/>
          <a:ext cx="1238216" cy="99057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F512-261C-4CE7-A4E9-2ABA5A7FB938}">
      <dsp:nvSpPr>
        <dsp:cNvPr id="0" name=""/>
        <dsp:cNvSpPr/>
      </dsp:nvSpPr>
      <dsp:spPr>
        <a:xfrm>
          <a:off x="114940" y="277606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>
              <a:latin typeface="+mn-lt"/>
              <a:ea typeface="+mn-ea"/>
              <a:cs typeface="+mn-cs"/>
            </a:rPr>
            <a:t>Gestión del Riesgo de Desastres</a:t>
          </a:r>
          <a:endParaRPr lang="es-PE" sz="1050" b="1" kern="1200" dirty="0">
            <a:latin typeface="+mn-lt"/>
            <a:ea typeface="+mn-ea"/>
            <a:cs typeface="+mn-cs"/>
          </a:endParaRPr>
        </a:p>
      </dsp:txBody>
      <dsp:txXfrm>
        <a:off x="114940" y="2776061"/>
        <a:ext cx="1102012" cy="346700"/>
      </dsp:txXfrm>
    </dsp:sp>
    <dsp:sp modelId="{B54D200C-BA10-40D1-872C-91E362CC6F97}">
      <dsp:nvSpPr>
        <dsp:cNvPr id="0" name=""/>
        <dsp:cNvSpPr/>
      </dsp:nvSpPr>
      <dsp:spPr>
        <a:xfrm>
          <a:off x="1365538" y="1901979"/>
          <a:ext cx="1238216" cy="99057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EB6E3-A05E-467C-8A31-7D8D22B6DC8E}">
      <dsp:nvSpPr>
        <dsp:cNvPr id="0" name=""/>
        <dsp:cNvSpPr/>
      </dsp:nvSpPr>
      <dsp:spPr>
        <a:xfrm>
          <a:off x="1476978" y="277606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>
              <a:latin typeface="+mn-lt"/>
              <a:ea typeface="+mn-ea"/>
              <a:cs typeface="+mn-cs"/>
            </a:rPr>
            <a:t>Desarrollo de Capacidades</a:t>
          </a:r>
          <a:endParaRPr lang="es-PE" sz="1050" b="1" kern="1200" dirty="0">
            <a:latin typeface="+mn-lt"/>
            <a:ea typeface="+mn-ea"/>
            <a:cs typeface="+mn-cs"/>
          </a:endParaRPr>
        </a:p>
      </dsp:txBody>
      <dsp:txXfrm>
        <a:off x="1476978" y="2776061"/>
        <a:ext cx="1102012" cy="346700"/>
      </dsp:txXfrm>
    </dsp:sp>
    <dsp:sp modelId="{F159EE96-AD31-45D5-AFC7-B4CC267BE1A6}">
      <dsp:nvSpPr>
        <dsp:cNvPr id="0" name=""/>
        <dsp:cNvSpPr/>
      </dsp:nvSpPr>
      <dsp:spPr>
        <a:xfrm>
          <a:off x="2727576" y="1901979"/>
          <a:ext cx="1238216" cy="99057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A75B9-06F2-4441-BD32-9762239324D6}">
      <dsp:nvSpPr>
        <dsp:cNvPr id="0" name=""/>
        <dsp:cNvSpPr/>
      </dsp:nvSpPr>
      <dsp:spPr>
        <a:xfrm>
          <a:off x="2690685" y="2776061"/>
          <a:ext cx="1282323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>
              <a:latin typeface="+mn-lt"/>
              <a:ea typeface="+mn-ea"/>
              <a:cs typeface="+mn-cs"/>
            </a:rPr>
            <a:t>Reconversión Productiva y Diversificación</a:t>
          </a:r>
          <a:endParaRPr lang="es-PE" sz="1000" kern="1200" dirty="0">
            <a:latin typeface="+mn-lt"/>
            <a:ea typeface="+mn-ea"/>
            <a:cs typeface="+mn-cs"/>
          </a:endParaRPr>
        </a:p>
      </dsp:txBody>
      <dsp:txXfrm>
        <a:off x="2690685" y="2776061"/>
        <a:ext cx="1282323" cy="346700"/>
      </dsp:txXfrm>
    </dsp:sp>
    <dsp:sp modelId="{FD98EFBA-A053-4ECC-B5ED-1C25EA46217B}">
      <dsp:nvSpPr>
        <dsp:cNvPr id="0" name=""/>
        <dsp:cNvSpPr/>
      </dsp:nvSpPr>
      <dsp:spPr>
        <a:xfrm>
          <a:off x="4155005" y="1901979"/>
          <a:ext cx="1238216" cy="99057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E08CE-2AD1-44D8-B7F4-950B653A6B04}">
      <dsp:nvSpPr>
        <dsp:cNvPr id="0" name=""/>
        <dsp:cNvSpPr/>
      </dsp:nvSpPr>
      <dsp:spPr>
        <a:xfrm>
          <a:off x="4266445" y="2776061"/>
          <a:ext cx="1102012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>
              <a:latin typeface="+mn-lt"/>
              <a:ea typeface="+mn-ea"/>
              <a:cs typeface="+mn-cs"/>
            </a:rPr>
            <a:t>Acceso a Mercados</a:t>
          </a:r>
          <a:endParaRPr lang="es-PE" sz="1050" b="1" kern="1200" dirty="0">
            <a:latin typeface="+mn-lt"/>
            <a:ea typeface="+mn-ea"/>
            <a:cs typeface="+mn-cs"/>
          </a:endParaRPr>
        </a:p>
      </dsp:txBody>
      <dsp:txXfrm>
        <a:off x="4266445" y="2776061"/>
        <a:ext cx="1102012" cy="346700"/>
      </dsp:txXfrm>
    </dsp:sp>
    <dsp:sp modelId="{EF09F016-4B5E-46B8-9482-8223F5BA9209}">
      <dsp:nvSpPr>
        <dsp:cNvPr id="0" name=""/>
        <dsp:cNvSpPr/>
      </dsp:nvSpPr>
      <dsp:spPr>
        <a:xfrm>
          <a:off x="5517043" y="1901979"/>
          <a:ext cx="1238216" cy="990572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9BC5A-8BD0-4906-B0EE-3B79DE5D9FCF}">
      <dsp:nvSpPr>
        <dsp:cNvPr id="0" name=""/>
        <dsp:cNvSpPr/>
      </dsp:nvSpPr>
      <dsp:spPr>
        <a:xfrm>
          <a:off x="5513322" y="2776061"/>
          <a:ext cx="1296804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>
              <a:latin typeface="+mn-lt"/>
            </a:rPr>
            <a:t>Sanidad Agraria e Inocuidad Alimentaria</a:t>
          </a:r>
          <a:endParaRPr lang="es-PE" sz="1000" kern="1200" dirty="0">
            <a:latin typeface="+mn-lt"/>
          </a:endParaRPr>
        </a:p>
      </dsp:txBody>
      <dsp:txXfrm>
        <a:off x="5513322" y="2776061"/>
        <a:ext cx="1296804" cy="346700"/>
      </dsp:txXfrm>
    </dsp:sp>
    <dsp:sp modelId="{629CC5B4-5AE1-4E01-9D11-735F209B1401}">
      <dsp:nvSpPr>
        <dsp:cNvPr id="0" name=""/>
        <dsp:cNvSpPr/>
      </dsp:nvSpPr>
      <dsp:spPr>
        <a:xfrm>
          <a:off x="6951712" y="1901979"/>
          <a:ext cx="1238216" cy="990572"/>
        </a:xfrm>
        <a:prstGeom prst="rect">
          <a:avLst/>
        </a:prstGeom>
        <a:blipFill rotWithShape="1">
          <a:blip xmlns:r="http://schemas.openxmlformats.org/officeDocument/2006/relationships" r:embed="rId1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84B97-A89E-4A56-9C82-186D1DF375B4}">
      <dsp:nvSpPr>
        <dsp:cNvPr id="0" name=""/>
        <dsp:cNvSpPr/>
      </dsp:nvSpPr>
      <dsp:spPr>
        <a:xfrm>
          <a:off x="6965188" y="2776061"/>
          <a:ext cx="1138015" cy="3467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>
              <a:latin typeface="+mn-lt"/>
            </a:rPr>
            <a:t>Desarrollo Institucional</a:t>
          </a:r>
          <a:endParaRPr lang="es-PE" sz="1050" b="1" kern="1200" dirty="0">
            <a:latin typeface="+mn-lt"/>
          </a:endParaRPr>
        </a:p>
      </dsp:txBody>
      <dsp:txXfrm>
        <a:off x="6965188" y="2776061"/>
        <a:ext cx="1138015" cy="346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EC3FD-28BD-47A9-B07D-8D03732C2CAA}">
      <dsp:nvSpPr>
        <dsp:cNvPr id="0" name=""/>
        <dsp:cNvSpPr/>
      </dsp:nvSpPr>
      <dsp:spPr>
        <a:xfrm>
          <a:off x="0" y="190386"/>
          <a:ext cx="3662299" cy="13080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ACONDICIONAMIENTO DEL TERRITORIO HIDRICO PRODUCTIVO LOCAL </a:t>
          </a:r>
          <a:endParaRPr lang="es-PE" sz="1500" b="1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(</a:t>
          </a:r>
          <a:r>
            <a:rPr lang="es-PE" sz="1500" b="1" kern="1200" dirty="0"/>
            <a:t>MEDIDAS ESTRUCTURALES)</a:t>
          </a:r>
          <a:endParaRPr lang="es-PE" sz="1500" kern="1200" dirty="0"/>
        </a:p>
      </dsp:txBody>
      <dsp:txXfrm>
        <a:off x="63852" y="254238"/>
        <a:ext cx="3534595" cy="1180319"/>
      </dsp:txXfrm>
    </dsp:sp>
    <dsp:sp modelId="{489557DA-4078-4042-B98A-82787C920A83}">
      <dsp:nvSpPr>
        <dsp:cNvPr id="0" name=""/>
        <dsp:cNvSpPr/>
      </dsp:nvSpPr>
      <dsp:spPr>
        <a:xfrm>
          <a:off x="0" y="1541609"/>
          <a:ext cx="3662299" cy="130802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CONSTRUCCIÓN DE LA GOBERNANZA HIDRICA Y ASISTENCIA TECNICA PARA LA GESTIÓN Y MANEJO DE LOS TERRITORIOS HIDRICOS PRODUCTIVOS LOCALES (MEDIDAS NO ESTRUCTURALES) </a:t>
          </a:r>
          <a:endParaRPr lang="es-PE" sz="1500" kern="1200" dirty="0"/>
        </a:p>
      </dsp:txBody>
      <dsp:txXfrm>
        <a:off x="63852" y="1605461"/>
        <a:ext cx="3534595" cy="1180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9117E8-D9E0-4C9B-B002-7EDDDE7CF6A6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noProof="0"/>
              <a:t>Haga clic para modificar el estilo de texto del patrón</a:t>
            </a:r>
          </a:p>
          <a:p>
            <a:pPr lvl="1"/>
            <a:r>
              <a:rPr lang="es-ES_tradnl" altLang="es-PE" noProof="0"/>
              <a:t>Segundo nivel</a:t>
            </a:r>
          </a:p>
          <a:p>
            <a:pPr lvl="2"/>
            <a:r>
              <a:rPr lang="es-ES_tradnl" altLang="es-PE" noProof="0"/>
              <a:t>Tercer nivel</a:t>
            </a:r>
          </a:p>
          <a:p>
            <a:pPr lvl="3"/>
            <a:r>
              <a:rPr lang="es-ES_tradnl" altLang="es-PE" noProof="0"/>
              <a:t>Cuarto nivel</a:t>
            </a:r>
          </a:p>
          <a:p>
            <a:pPr lvl="4"/>
            <a:r>
              <a:rPr lang="es-ES_tradnl" altLang="es-PE" noProof="0"/>
              <a:t>Quinto nivel</a:t>
            </a:r>
            <a:endParaRPr lang="es-ES" alt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F29539-5BD2-4505-A7E0-D76A960C65F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169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Foto izquierda cambia segùn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/>
          </a:p>
          <a:p>
            <a:pPr eaLnBrk="1" hangingPunct="1">
              <a:spcBef>
                <a:spcPct val="0"/>
              </a:spcBef>
            </a:pPr>
            <a:endParaRPr lang="es-ES" altLang="es-PE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E78EFB-F1AE-41F5-B425-0FF5A987F2EE}" type="slidenum">
              <a:rPr lang="es-ES" altLang="es-PE" smtClean="0"/>
              <a:pPr/>
              <a:t>13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20693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14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75412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Foto izquierda cambia segùn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/>
          </a:p>
          <a:p>
            <a:pPr eaLnBrk="1" hangingPunct="1">
              <a:spcBef>
                <a:spcPct val="0"/>
              </a:spcBef>
            </a:pPr>
            <a:endParaRPr lang="es-ES" altLang="es-PE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E78EFB-F1AE-41F5-B425-0FF5A987F2EE}" type="slidenum">
              <a:rPr lang="es-ES" altLang="es-PE" smtClean="0"/>
              <a:pPr/>
              <a:t>15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16323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07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Logo de OPA, OPD, proyecto especial, siempre va al costado del logo del </a:t>
            </a:r>
            <a:r>
              <a:rPr lang="es-ES" altLang="es-PE" dirty="0" err="1"/>
              <a:t>Minagri</a:t>
            </a:r>
            <a:r>
              <a:rPr lang="es-ES" altLang="es-PE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Siempre se visualiza el logo de la Gestión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para texto adicional: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18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4789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Foto izquierda cambia segùn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/>
          </a:p>
          <a:p>
            <a:pPr eaLnBrk="1" hangingPunct="1">
              <a:spcBef>
                <a:spcPct val="0"/>
              </a:spcBef>
            </a:pPr>
            <a:endParaRPr lang="es-ES" altLang="es-PE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E78EFB-F1AE-41F5-B425-0FF5A987F2EE}" type="slidenum">
              <a:rPr lang="es-ES" altLang="es-PE" smtClean="0"/>
              <a:pPr/>
              <a:t>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0851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0348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6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6070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52676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9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4550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10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1204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28922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12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43050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4C11-C90D-4846-BDE6-EC9C0B8DDC2F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741A-F85E-42E3-932E-857B9BE6734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1632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CDFC-54C3-4610-96FB-E65021A52441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64C8-3459-497A-83F4-90F7A5C9EB5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247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2A5C-8BAD-4DAE-9BA0-A330E892AB09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3124-EF52-4110-89D3-D28E686B985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58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6517-4F5D-4918-A676-6FEFC939B0AB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C9EA-4605-4533-8292-C0DE194C7056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6045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0366-2348-4416-9F6F-1336EE0C2691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B6D5-28E1-47B1-B301-B7A6B27CCD9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97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086E-7091-4D85-9AEA-9C3B3636C4CB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3AE4-C79B-4FB7-B9F5-F7A308AA1F6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531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6128-2846-4F8C-9950-6B9D5A7D85A1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FDBF-072E-406A-AE65-377B0B9FB4B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847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573F-2961-419C-90FD-84D9CDA3E534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F086-1938-4722-8ADD-92B2C57B0BF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9832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2486-CA43-42E6-B0BB-3A9E48ABC9F8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81E8-C1EE-48BB-AD46-BEEF272F09F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073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EECC-DDE1-4221-9F5A-9ABA97291B5F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E19A-FD18-404E-B6F4-3E57F764AF8D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989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BC37-4500-46F2-AA99-9D428396FECD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9F54-EB17-46FC-91FC-1A1E81EFCDF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987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DF856C-3709-443A-9A90-353DD377157E}" type="datetimeFigureOut">
              <a:rPr lang="es-ES" altLang="es-PE"/>
              <a:pPr>
                <a:defRPr/>
              </a:pPr>
              <a:t>22/10/2018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6A0935-4499-4A54-9572-576461522C2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israel@agrorural.gob.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Rectángulo 4"/>
          <p:cNvSpPr>
            <a:spLocks noChangeArrowheads="1"/>
          </p:cNvSpPr>
          <p:nvPr/>
        </p:nvSpPr>
        <p:spPr bwMode="auto">
          <a:xfrm>
            <a:off x="1162592" y="1672879"/>
            <a:ext cx="68188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Gotham Bold" pitchFamily="50" charset="0"/>
              </a:rPr>
              <a:t>Programa de Desarrollo Productivo Agrario Rural –AGRO RURAL</a:t>
            </a:r>
            <a:endParaRPr lang="es-PE" altLang="es-PE" b="1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1528354" y="3079440"/>
            <a:ext cx="633548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b="1" dirty="0" smtClean="0">
                <a:solidFill>
                  <a:schemeClr val="accent5">
                    <a:lumMod val="50000"/>
                  </a:schemeClr>
                </a:solidFill>
                <a:latin typeface="Gotham Book" pitchFamily="50" charset="0"/>
                <a:cs typeface="Arial" panose="020B0604020202020204" pitchFamily="34" charset="0"/>
              </a:rPr>
              <a:t>GESTIÓN  Y  ALCANCES</a:t>
            </a:r>
            <a:endParaRPr lang="es-PE" altLang="es-PE" b="1" dirty="0">
              <a:solidFill>
                <a:schemeClr val="accent5">
                  <a:lumMod val="50000"/>
                </a:schemeClr>
              </a:solidFill>
              <a:latin typeface="Gotham Book" pitchFamily="50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35926" y="3892731"/>
            <a:ext cx="134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Oct, 2018</a:t>
            </a:r>
            <a:endParaRPr lang="es-P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7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43378" y="1152130"/>
            <a:ext cx="775244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Y ESPECÍFICOS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ÁMBITO DE INTERVENCIÓN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LA POLITICA MINAGRI</a:t>
            </a:r>
            <a:endParaRPr lang="es-MX" altLang="es-PE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MODELO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3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62650" y="409575"/>
            <a:ext cx="2752725" cy="44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"/>
            <a:ext cx="1212056" cy="5244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042" t="43704" r="8438" b="34259"/>
          <a:stretch/>
        </p:blipFill>
        <p:spPr>
          <a:xfrm>
            <a:off x="4743450" y="532017"/>
            <a:ext cx="1990725" cy="376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562" t="48518" r="6458" b="22223"/>
          <a:stretch/>
        </p:blipFill>
        <p:spPr>
          <a:xfrm>
            <a:off x="6981428" y="542566"/>
            <a:ext cx="1600994" cy="366074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1522172" y="9959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n-lt"/>
              </a:rPr>
              <a:t>AGRO RURAL EN LOS EJES DE POLÍTICA AGRARIA</a:t>
            </a:r>
          </a:p>
        </p:txBody>
      </p:sp>
      <p:graphicFrame>
        <p:nvGraphicFramePr>
          <p:cNvPr id="8" name="Marcador de contenido 9"/>
          <p:cNvGraphicFramePr>
            <a:graphicFrameLocks/>
          </p:cNvGraphicFramePr>
          <p:nvPr>
            <p:extLst/>
          </p:nvPr>
        </p:nvGraphicFramePr>
        <p:xfrm>
          <a:off x="521946" y="1434568"/>
          <a:ext cx="8193430" cy="312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ángulo 1"/>
          <p:cNvSpPr/>
          <p:nvPr/>
        </p:nvSpPr>
        <p:spPr>
          <a:xfrm>
            <a:off x="477706" y="1434567"/>
            <a:ext cx="1316971" cy="1545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1"/>
          <p:cNvSpPr/>
          <p:nvPr/>
        </p:nvSpPr>
        <p:spPr>
          <a:xfrm>
            <a:off x="1794677" y="1434567"/>
            <a:ext cx="1421489" cy="1534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"/>
          <p:cNvSpPr/>
          <p:nvPr/>
        </p:nvSpPr>
        <p:spPr>
          <a:xfrm>
            <a:off x="4572001" y="1434567"/>
            <a:ext cx="1421489" cy="1534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"/>
          <p:cNvSpPr/>
          <p:nvPr/>
        </p:nvSpPr>
        <p:spPr>
          <a:xfrm>
            <a:off x="425446" y="3218241"/>
            <a:ext cx="1421489" cy="139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"/>
          <p:cNvSpPr/>
          <p:nvPr/>
        </p:nvSpPr>
        <p:spPr>
          <a:xfrm>
            <a:off x="1846935" y="3220316"/>
            <a:ext cx="1369231" cy="139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Rectángulo 1"/>
          <p:cNvSpPr/>
          <p:nvPr/>
        </p:nvSpPr>
        <p:spPr>
          <a:xfrm>
            <a:off x="4624259" y="3232350"/>
            <a:ext cx="1369231" cy="139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1"/>
          <p:cNvSpPr/>
          <p:nvPr/>
        </p:nvSpPr>
        <p:spPr>
          <a:xfrm>
            <a:off x="7346145" y="3244593"/>
            <a:ext cx="1474663" cy="139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106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43378" y="1152130"/>
            <a:ext cx="775244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Y ESPECÍFICOS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ÁMBITO DE INTERVENCIÓN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CONTRIBUCIÓN A LA POLITICA MINAGRI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INTERVENCIÓN</a:t>
            </a:r>
            <a:endParaRPr lang="es-MX" altLang="es-PE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0" y="252726"/>
            <a:ext cx="8482044" cy="45160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56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43378" y="1152130"/>
            <a:ext cx="775244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Y ESPECÍFICOS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ÁMBITO DE INTERVENCIÓN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CONTRIBUCIÓN A LA POLITICA MINAGRI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INTERVENCIÓN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0"/>
            <a:ext cx="9144000" cy="51435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33816" y="1001852"/>
            <a:ext cx="6978154" cy="12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PE" sz="2286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P</a:t>
            </a:r>
            <a:r>
              <a:rPr lang="es-PE" sz="2032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ROYECTO DE </a:t>
            </a:r>
            <a:r>
              <a:rPr lang="es-PE" sz="2286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</a:t>
            </a:r>
            <a:r>
              <a:rPr lang="es-PE" sz="2032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NVERSIÓN </a:t>
            </a:r>
            <a:r>
              <a:rPr lang="es-PE" sz="2286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P</a:t>
            </a:r>
            <a:r>
              <a:rPr lang="es-PE" sz="2032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ÚBLICA </a:t>
            </a:r>
            <a:r>
              <a:rPr lang="es-PE" sz="1143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s-PE" sz="1143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s-PE" sz="889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s-PE" sz="889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s-PE" sz="127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“Forestación y reforestación</a:t>
            </a:r>
            <a:br>
              <a:rPr lang="es-PE" sz="127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s-PE" sz="127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para cobertura y protección de suelos en los centros</a:t>
            </a:r>
            <a:br>
              <a:rPr lang="es-PE" sz="127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s-PE" sz="127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poblados de la provincia de Huari, región Ancash” (código SNIP 276295)</a:t>
            </a:r>
            <a:endParaRPr lang="es-PE" sz="127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13" descr="C:\Users\Lizandro\Downloads\P1040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 bwMode="auto">
          <a:xfrm>
            <a:off x="670205" y="2290013"/>
            <a:ext cx="3612428" cy="228571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Lizandro\Downloads\P11005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0"/>
          <a:stretch/>
        </p:blipFill>
        <p:spPr bwMode="auto">
          <a:xfrm>
            <a:off x="4282633" y="2290013"/>
            <a:ext cx="3912945" cy="228571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474"/>
          <a:stretch/>
        </p:blipFill>
        <p:spPr>
          <a:xfrm>
            <a:off x="567158" y="1064872"/>
            <a:ext cx="7731889" cy="35920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3591" y="373482"/>
            <a:ext cx="29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PROG. SNIP 014-2016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40495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/>
          </p:nvPr>
        </p:nvGraphicFramePr>
        <p:xfrm>
          <a:off x="1709683" y="1393950"/>
          <a:ext cx="3662299" cy="304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1214" y="1545636"/>
            <a:ext cx="1790309" cy="8640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r="17821"/>
          <a:stretch/>
        </p:blipFill>
        <p:spPr>
          <a:xfrm>
            <a:off x="5807743" y="2409732"/>
            <a:ext cx="1788593" cy="9721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/>
          <a:srcRect l="3335" t="4302" r="3281" b="8329"/>
          <a:stretch/>
        </p:blipFill>
        <p:spPr>
          <a:xfrm>
            <a:off x="5807743" y="3381840"/>
            <a:ext cx="1788593" cy="1026114"/>
          </a:xfrm>
          <a:prstGeom prst="rect">
            <a:avLst/>
          </a:prstGeom>
        </p:spPr>
      </p:pic>
      <p:sp>
        <p:nvSpPr>
          <p:cNvPr id="7" name="Line 762"/>
          <p:cNvSpPr>
            <a:spLocks noChangeShapeType="1"/>
          </p:cNvSpPr>
          <p:nvPr/>
        </p:nvSpPr>
        <p:spPr bwMode="auto">
          <a:xfrm flipV="1">
            <a:off x="1143000" y="487411"/>
            <a:ext cx="6872288" cy="44648"/>
          </a:xfrm>
          <a:prstGeom prst="line">
            <a:avLst/>
          </a:prstGeom>
          <a:noFill/>
          <a:ln w="69850">
            <a:solidFill>
              <a:srgbClr val="39AD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sz="1013"/>
          </a:p>
        </p:txBody>
      </p:sp>
      <p:sp>
        <p:nvSpPr>
          <p:cNvPr id="8" name="7 Rectángulo"/>
          <p:cNvSpPr/>
          <p:nvPr/>
        </p:nvSpPr>
        <p:spPr>
          <a:xfrm>
            <a:off x="1493659" y="681541"/>
            <a:ext cx="6107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</a:rPr>
              <a:t>Para lograr el objetivo el Programa de Inversión Pública plantea la ejecución de 02 componentes:</a:t>
            </a:r>
          </a:p>
        </p:txBody>
      </p:sp>
    </p:spTree>
    <p:extLst>
      <p:ext uri="{BB962C8B-B14F-4D97-AF65-F5344CB8AC3E}">
        <p14:creationId xmlns:p14="http://schemas.microsoft.com/office/powerpoint/2010/main" val="21741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803362" y="1682896"/>
            <a:ext cx="7537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Gotham Bold" pitchFamily="50" charset="0"/>
              </a:rPr>
              <a:t>MUCHAS  GRACIAS</a:t>
            </a:r>
            <a:endParaRPr lang="es-ES" sz="28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Gotham Bold" pitchFamily="50" charset="0"/>
            </a:endParaRPr>
          </a:p>
        </p:txBody>
      </p:sp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2462814" y="2991544"/>
            <a:ext cx="421836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800" b="1" dirty="0" smtClean="0">
                <a:solidFill>
                  <a:schemeClr val="bg2">
                    <a:lumMod val="10000"/>
                  </a:schemeClr>
                </a:solidFill>
                <a:latin typeface="Gotham Book" pitchFamily="50" charset="0"/>
                <a:cs typeface="Arial" panose="020B0604020202020204" pitchFamily="34" charset="0"/>
              </a:rPr>
              <a:t>Carolina Israel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400" b="1" dirty="0" smtClean="0">
                <a:solidFill>
                  <a:schemeClr val="bg1">
                    <a:lumMod val="50000"/>
                  </a:schemeClr>
                </a:solidFill>
                <a:latin typeface="Gotham Book" pitchFamily="50" charset="0"/>
                <a:cs typeface="Arial" panose="020B0604020202020204" pitchFamily="34" charset="0"/>
                <a:hlinkClick r:id="rId4"/>
              </a:rPr>
              <a:t>cisrael@agrorural.gob.pe</a:t>
            </a:r>
            <a:endParaRPr lang="es-PE" altLang="es-PE" sz="2400" b="1" dirty="0" smtClean="0">
              <a:solidFill>
                <a:schemeClr val="bg1">
                  <a:lumMod val="50000"/>
                </a:schemeClr>
              </a:solidFill>
              <a:latin typeface="Gotham Book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400" b="1" dirty="0" smtClean="0">
                <a:solidFill>
                  <a:schemeClr val="bg1">
                    <a:lumMod val="50000"/>
                  </a:schemeClr>
                </a:solidFill>
                <a:latin typeface="Gotham Book" pitchFamily="50" charset="0"/>
                <a:cs typeface="Arial" panose="020B0604020202020204" pitchFamily="34" charset="0"/>
              </a:rPr>
              <a:t>(511) 205 8030 x 4153</a:t>
            </a:r>
            <a:endParaRPr lang="es-PE" altLang="es-PE" sz="2400" b="1" dirty="0">
              <a:solidFill>
                <a:schemeClr val="bg1">
                  <a:lumMod val="50000"/>
                </a:schemeClr>
              </a:solidFill>
              <a:latin typeface="Gotham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3" name="Rectángulo 4"/>
          <p:cNvSpPr>
            <a:spLocks noChangeArrowheads="1"/>
          </p:cNvSpPr>
          <p:nvPr/>
        </p:nvSpPr>
        <p:spPr bwMode="auto">
          <a:xfrm>
            <a:off x="4727953" y="1364602"/>
            <a:ext cx="197123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dirty="0">
                <a:latin typeface="Gotham Bold" pitchFamily="50" charset="0"/>
                <a:cs typeface="Arial" panose="020B0604020202020204" pitchFamily="34" charset="0"/>
              </a:rPr>
              <a:t>CONTENIDO</a:t>
            </a:r>
            <a:endParaRPr lang="es-PE" altLang="es-PE" sz="1800" b="1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727953" y="1901349"/>
            <a:ext cx="3753302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 Y ESPECÍFICOS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INTERVERCIÓN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LA POLITICA MINAGRI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MODELO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6" t="53023" r="39581" b="9493"/>
          <a:stretch/>
        </p:blipFill>
        <p:spPr bwMode="auto">
          <a:xfrm>
            <a:off x="358018" y="326349"/>
            <a:ext cx="4040727" cy="44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1240169" y="1335010"/>
            <a:ext cx="6166471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 Y ESPECÍFICOS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INTERVERCIÓN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LA POLITICA MINAGRI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MODELO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354360" y="1421275"/>
            <a:ext cx="2109912" cy="93445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2"/>
            <a:ext cx="9144000" cy="5143500"/>
          </a:xfrm>
          <a:prstGeom prst="rect">
            <a:avLst/>
          </a:prstGeom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933751" y="3071775"/>
            <a:ext cx="498471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s-MX" altLang="es-PE" sz="18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Programa AGRO RURAL es una Unidad Ejecutora del MINAGRI, depende del Viceministerio de Desarrollo e Infraestructura Agraria y Riego.</a:t>
            </a:r>
            <a:endParaRPr lang="es-MX" altLang="es-PE" sz="18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026" t="49720" r="50759" b="22491"/>
          <a:stretch/>
        </p:blipFill>
        <p:spPr>
          <a:xfrm>
            <a:off x="933751" y="1146460"/>
            <a:ext cx="2384383" cy="1811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627" t="31821" r="57342" b="46983"/>
          <a:stretch/>
        </p:blipFill>
        <p:spPr>
          <a:xfrm>
            <a:off x="3426106" y="582110"/>
            <a:ext cx="2332767" cy="1678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1646" t="16985" r="57089" b="19193"/>
          <a:stretch/>
        </p:blipFill>
        <p:spPr>
          <a:xfrm>
            <a:off x="6360960" y="1299682"/>
            <a:ext cx="1944547" cy="31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354360" y="1421275"/>
            <a:ext cx="2109912" cy="93445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"/>
            <a:ext cx="9144000" cy="5143500"/>
          </a:xfrm>
          <a:prstGeom prst="rect">
            <a:avLst/>
          </a:prstGeom>
        </p:spPr>
      </p:pic>
      <p:sp>
        <p:nvSpPr>
          <p:cNvPr id="7" name="Rectángulo: esquinas redondeadas 3">
            <a:extLst>
              <a:ext uri="{FF2B5EF4-FFF2-40B4-BE49-F238E27FC236}">
                <a16:creationId xmlns="" xmlns:a16="http://schemas.microsoft.com/office/drawing/2014/main" id="{06BB4587-14BD-45AC-8545-84ABFC757DDE}"/>
              </a:ext>
            </a:extLst>
          </p:cNvPr>
          <p:cNvSpPr/>
          <p:nvPr/>
        </p:nvSpPr>
        <p:spPr>
          <a:xfrm>
            <a:off x="542339" y="1550737"/>
            <a:ext cx="3484950" cy="262348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Finalidad: 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desarrollo agrario rural a través del financiamiento de programas rurales, proyectos de inversión pública y actividades en zonas rurales del ámbito agrario, y articular las acciones en territorios de menor grado de desarrollo económico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58353" y="1130661"/>
            <a:ext cx="2109912" cy="734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>
                <a:solidFill>
                  <a:schemeClr val="tx2">
                    <a:lumMod val="50000"/>
                  </a:schemeClr>
                </a:solidFill>
              </a:rPr>
              <a:t>Proponer y ejecutar líneas de intervención, a través de </a:t>
            </a:r>
            <a:r>
              <a:rPr lang="es-PE" sz="1200" b="1" kern="1200" dirty="0">
                <a:solidFill>
                  <a:schemeClr val="tx2">
                    <a:lumMod val="50000"/>
                  </a:schemeClr>
                </a:solidFill>
              </a:rPr>
              <a:t>programas, proyectos y </a:t>
            </a:r>
            <a:r>
              <a:rPr lang="es-PE" sz="1200" b="1" kern="1200" dirty="0" smtClean="0">
                <a:solidFill>
                  <a:schemeClr val="tx2">
                    <a:lumMod val="50000"/>
                  </a:schemeClr>
                </a:solidFill>
              </a:rPr>
              <a:t>actividades</a:t>
            </a:r>
            <a:endParaRPr lang="es-PE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17222" y="1105610"/>
            <a:ext cx="2055174" cy="753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>
                <a:solidFill>
                  <a:schemeClr val="tx2">
                    <a:lumMod val="50000"/>
                  </a:schemeClr>
                </a:solidFill>
              </a:rPr>
              <a:t>Contribuir el </a:t>
            </a:r>
            <a:r>
              <a:rPr lang="es-PE" sz="1200" b="1" kern="1200" dirty="0">
                <a:solidFill>
                  <a:schemeClr val="tx2">
                    <a:lumMod val="50000"/>
                  </a:schemeClr>
                </a:solidFill>
              </a:rPr>
              <a:t>aprovechamiento sostenibles de los recursos </a:t>
            </a:r>
            <a:r>
              <a:rPr lang="es-PE" sz="1200" b="1" kern="1200" dirty="0" smtClean="0">
                <a:solidFill>
                  <a:schemeClr val="tx2">
                    <a:lumMod val="50000"/>
                  </a:schemeClr>
                </a:solidFill>
              </a:rPr>
              <a:t>naturales</a:t>
            </a:r>
            <a:endParaRPr lang="es-PE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244668" y="2061286"/>
            <a:ext cx="2109912" cy="934459"/>
            <a:chOff x="1099800" y="1091226"/>
            <a:chExt cx="2109912" cy="934459"/>
          </a:xfrm>
        </p:grpSpPr>
        <p:sp>
          <p:nvSpPr>
            <p:cNvPr id="15" name="Rectángulo redondeado 14"/>
            <p:cNvSpPr/>
            <p:nvPr/>
          </p:nvSpPr>
          <p:spPr>
            <a:xfrm>
              <a:off x="1099800" y="1091226"/>
              <a:ext cx="2109912" cy="9344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PE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122688" y="1115451"/>
              <a:ext cx="2055174" cy="879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kern="1200" dirty="0"/>
                <a:t>Promover el mejoramiento de </a:t>
              </a:r>
              <a:r>
                <a:rPr lang="es-PE" sz="1100" b="1" kern="1200" dirty="0"/>
                <a:t>capacidades productivas </a:t>
              </a:r>
              <a:r>
                <a:rPr lang="es-PE" sz="1100" kern="1200" dirty="0"/>
                <a:t>e institucionales de los productores agrarios y el acceso de estos al mercado local, regional y nacional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267556" y="3239766"/>
            <a:ext cx="2109912" cy="934459"/>
            <a:chOff x="3410070" y="1091226"/>
            <a:chExt cx="2109912" cy="934459"/>
          </a:xfrm>
        </p:grpSpPr>
        <p:sp>
          <p:nvSpPr>
            <p:cNvPr id="18" name="Rectángulo redondeado 17"/>
            <p:cNvSpPr/>
            <p:nvPr/>
          </p:nvSpPr>
          <p:spPr>
            <a:xfrm>
              <a:off x="3410070" y="1091226"/>
              <a:ext cx="2109912" cy="9344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3464808" y="1143766"/>
              <a:ext cx="2055174" cy="879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kern="1200" dirty="0"/>
                <a:t>Contribuir la </a:t>
              </a:r>
              <a:r>
                <a:rPr lang="es-PE" sz="1100" b="1" kern="1200" dirty="0"/>
                <a:t>competitividad </a:t>
              </a:r>
              <a:r>
                <a:rPr lang="es-PE" sz="1100" kern="1200" dirty="0"/>
                <a:t>de la producción agraria de los pequeños y medianos productores a través del fomento de la asociatividad, la adopción de tecnología agraria, entre otros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517222" y="2061286"/>
            <a:ext cx="2109912" cy="934459"/>
            <a:chOff x="1074945" y="2238155"/>
            <a:chExt cx="2109912" cy="934459"/>
          </a:xfrm>
        </p:grpSpPr>
        <p:sp>
          <p:nvSpPr>
            <p:cNvPr id="21" name="Rectángulo redondeado 20"/>
            <p:cNvSpPr/>
            <p:nvPr/>
          </p:nvSpPr>
          <p:spPr>
            <a:xfrm>
              <a:off x="1074945" y="2238155"/>
              <a:ext cx="2109912" cy="9344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1102314" y="2265524"/>
              <a:ext cx="2055174" cy="879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kern="1200" dirty="0"/>
                <a:t>Contribuir con el manejo eficiente del </a:t>
              </a:r>
              <a:r>
                <a:rPr lang="es-PE" sz="1100" b="1" kern="1200" dirty="0"/>
                <a:t>recursos hídrico con fines agrarios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541272" y="3224781"/>
            <a:ext cx="2109912" cy="934459"/>
            <a:chOff x="3386460" y="2238155"/>
            <a:chExt cx="2109912" cy="934459"/>
          </a:xfrm>
        </p:grpSpPr>
        <p:sp>
          <p:nvSpPr>
            <p:cNvPr id="24" name="Rectángulo redondeado 23"/>
            <p:cNvSpPr/>
            <p:nvPr/>
          </p:nvSpPr>
          <p:spPr>
            <a:xfrm>
              <a:off x="3386460" y="2238155"/>
              <a:ext cx="2109912" cy="9344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413829" y="2265524"/>
              <a:ext cx="2055174" cy="879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b="1" kern="1200" dirty="0"/>
                <a:t>Articular con los tres niveles de gobierno</a:t>
              </a:r>
              <a:r>
                <a:rPr lang="es-PE" sz="1100" kern="1200" dirty="0"/>
                <a:t>, acciones alineadas a las Políticas sectoriales y planes sectoriales, con los planes de desarrollo regional y local concertados, según corresponda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1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17" y="7394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43378" y="1152130"/>
            <a:ext cx="73947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 </a:t>
            </a: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Y ESPECÍFICOS</a:t>
            </a:r>
            <a:endParaRPr lang="es-MX" altLang="es-PE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LA POLITICA MINAGRI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MODELO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841690" y="1296832"/>
            <a:ext cx="2538478" cy="2484406"/>
            <a:chOff x="3439237" y="2099921"/>
            <a:chExt cx="2538478" cy="2484406"/>
          </a:xfrm>
        </p:grpSpPr>
        <p:sp>
          <p:nvSpPr>
            <p:cNvPr id="28" name="Elipse 27"/>
            <p:cNvSpPr/>
            <p:nvPr/>
          </p:nvSpPr>
          <p:spPr>
            <a:xfrm>
              <a:off x="3439237" y="2099921"/>
              <a:ext cx="2538478" cy="24844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733581" y="2370573"/>
              <a:ext cx="1949790" cy="1928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>
                  <a:solidFill>
                    <a:schemeClr val="bg1"/>
                  </a:solidFill>
                </a:rPr>
                <a:t>CONTRIBUIR A MEJORAR LAS OPORTUNIDADES ECONÓMICO-PRODUCTIVAS DE LOS PEQUEÑOS Y MEDIANOS PRODUCTORES AGRARIOS EN LAS ZONAS RURALES</a:t>
              </a:r>
              <a:endParaRPr lang="es-PE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36034" y="826603"/>
            <a:ext cx="212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OBJETIVO GENERAL</a:t>
            </a:r>
            <a:endParaRPr lang="es-PE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4505325" y="529221"/>
            <a:ext cx="3933825" cy="96409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dirty="0">
                <a:solidFill>
                  <a:schemeClr val="tx1"/>
                </a:solidFill>
              </a:rPr>
              <a:t>Desarrollar condiciones y capacidades de pequeños y medianos productores agrarios, para la conservación, recuperación y aprovechamiento de los recursos naturales, para la adaptación al Cambio Climático</a:t>
            </a:r>
            <a:endParaRPr lang="es-PE" sz="1200" b="1" dirty="0">
              <a:solidFill>
                <a:schemeClr val="tx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4505324" y="1574939"/>
            <a:ext cx="3933825" cy="96409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dirty="0">
                <a:solidFill>
                  <a:schemeClr val="tx1"/>
                </a:solidFill>
              </a:rPr>
              <a:t>Desarrollar condiciones y capacidades de los pequeños y medianos productores agrarios rurales en la gestión sostenible del recurso hídrico con fines agrarios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505325" y="2620657"/>
            <a:ext cx="3933825" cy="96409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dirty="0" smtClean="0">
                <a:solidFill>
                  <a:schemeClr val="tx1"/>
                </a:solidFill>
              </a:rPr>
              <a:t>Desarrollar capacidades productivas y de comercialización en los pequeños y medianos productores agrarios, para la gestión sostenible de agro negocios</a:t>
            </a:r>
            <a:endParaRPr lang="es-PE" sz="1200" b="1" dirty="0">
              <a:solidFill>
                <a:schemeClr val="tx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505325" y="3681285"/>
            <a:ext cx="3933825" cy="96409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dirty="0">
                <a:solidFill>
                  <a:schemeClr val="tx1"/>
                </a:solidFill>
              </a:rPr>
              <a:t>Contribuir al fortalecimiento de la institucionalidad en los territorios rurales para el desarrollo agrario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19525" y="826603"/>
            <a:ext cx="104775" cy="3250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3380168" y="2451651"/>
            <a:ext cx="439357" cy="1690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Flecha derecha 10"/>
          <p:cNvSpPr/>
          <p:nvPr/>
        </p:nvSpPr>
        <p:spPr>
          <a:xfrm>
            <a:off x="3914775" y="759928"/>
            <a:ext cx="447675" cy="2687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Flecha derecha 38"/>
          <p:cNvSpPr/>
          <p:nvPr/>
        </p:nvSpPr>
        <p:spPr>
          <a:xfrm>
            <a:off x="3924300" y="1922601"/>
            <a:ext cx="447675" cy="2687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0" name="Flecha derecha 39"/>
          <p:cNvSpPr/>
          <p:nvPr/>
        </p:nvSpPr>
        <p:spPr>
          <a:xfrm>
            <a:off x="3924300" y="2950888"/>
            <a:ext cx="447675" cy="2687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1" name="Flecha derecha 40"/>
          <p:cNvSpPr/>
          <p:nvPr/>
        </p:nvSpPr>
        <p:spPr>
          <a:xfrm>
            <a:off x="3924300" y="3875511"/>
            <a:ext cx="447675" cy="2687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0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 descr="titu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17" y="7394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43378" y="1152130"/>
            <a:ext cx="73947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NATURALEZA Y FINALIDAD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 </a:t>
            </a: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Y ESPECÍFICOS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s-MX" altLang="es-PE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INTERVENCIÓN</a:t>
            </a:r>
            <a:endParaRPr lang="es-MX" altLang="es-PE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LA POLITICA MINAGRI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MODELO DE INTERVENCIÓN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PROGRAMAS Y PROYECTOS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AutoNum type="arabicPeriod" startAt="7"/>
              <a:defRPr/>
            </a:pP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RURAL y O </a:t>
            </a:r>
            <a:r>
              <a:rPr lang="es-MX" altLang="es-PE" sz="1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altLang="es-PE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s-MX" altLang="es-PE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91664" y="409575"/>
            <a:ext cx="2752725" cy="44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"/>
            <a:ext cx="1212056" cy="52443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05882" y="1017849"/>
          <a:ext cx="8327571" cy="39250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56487"/>
                <a:gridCol w="6571084"/>
              </a:tblGrid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DIRECCIONES ZONALES  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N° AGENCIAS ZONALES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AGENCIAS ZONALES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AMAZONAS                                    </a:t>
                      </a:r>
                      <a:r>
                        <a:rPr lang="es-PE" sz="800" dirty="0" smtClean="0">
                          <a:effectLst/>
                        </a:rPr>
                        <a:t>  </a:t>
                      </a:r>
                      <a:r>
                        <a:rPr lang="es-PE" sz="800" dirty="0">
                          <a:effectLst/>
                        </a:rPr>
                        <a:t>(04)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LUYA-CHACHAPOYAS; BONGARA-UTCUBAMBA; RODRIGUEZ DE MENDOZA; MOYOBAMBA (San Martin).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ANCASH                                            (08)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BOLOGNESI-OCROS; HUARAZ-RECUAY-AIJA; HUARI-ANTONIO RAIMONDI; PALLASCA; CORONGO-SIHUAS; MARISCAL LUZURIAGA-POMABAMBA; HUAYLAS-YUNGAY-CARHUAZ; CARLOS F. FITZCARRALD.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APURIMAC                                       (07)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ANDAHUAYLAS; CHINCHEROS; GRAU; AYMARAES; COTABAMBAS; ABANCAY; ANTABAMBA; 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AREQUIPA                                        (02)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CONDESUYOS-CASTILLA-LA UNION; CAYLLOMA-AREQUIPA.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237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AYACUCHO                                      (09)                    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CANGALLO-VICTOR FAJARDO; HUANTA-HUAMANGA; LA MAR; LUCANAS; VILCAS HUAMAN; HUANCASANCOS; SUCRE; PARINACOCHAS; PAUCAR DEL SARA </a:t>
                      </a:r>
                      <a:r>
                        <a:rPr lang="es-PE" sz="800" dirty="0" err="1">
                          <a:effectLst/>
                        </a:rPr>
                        <a:t>SARA</a:t>
                      </a:r>
                      <a:r>
                        <a:rPr lang="es-PE" sz="800" dirty="0">
                          <a:effectLst/>
                        </a:rPr>
                        <a:t>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237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CAJAMARCA                                    (08)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CAJAMARCA; CELENDIN; CAJABAMBA-SAN MARCOS; CONTUMAZA-GRAN CHIMU (La Libertad); SAN MIGUEL-SAN PABLO; CHOTA-HUALGAYOC; SANTA CRUZ; CUTERVO; 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1430" algn="l"/>
                        </a:tabLst>
                      </a:pPr>
                      <a:r>
                        <a:rPr lang="es-PE" sz="800">
                          <a:effectLst/>
                        </a:rPr>
                        <a:t>CUSCO                                              (12)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URUBAMBA-CALCA; CANCHIS-CANAS; CHUMBIBILCAS; PARURO; ACOMAYO; PAUCARTAMBO; QUISPICANCHI; CUSCO-ANTA; ESPINAR; PICHARI; LA CONVENCIÓN; PUERTO MALDONADO (Madre de Dios).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HUANCAVELICA                              (06)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CASTROVIRREYNA; HUAYTARA; CHURCAMPA; HUANCAVELICA-ANGARAES; TAYACAJA; ACOBAMBA.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HUANUCO                                        (06)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HUANUCO-AMBO-PACHITEA; YAROWILCA-LAURICOCHA; DOS DE MAYO; HUAMALIES; HUACAYBAMBA; MARAÑON.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JUNIN                                                (04)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CHUPACA-HUANCAYO; CONCEPCIÓN-JAUJA; TARMA-YAULI-JUNIN; SELVA CENTRAL.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LA LIBERTAD                                    (05)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SANCHEZ CARRION; OTUZCO JULCAN; SANTIAGO DE CHUCO; PATAZ; BOLIVAR,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LAMBAYEQUE                                 (02)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INCAHUASI; OLMOS.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LIMA                                                  (05)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CAJATAMBO; CANTA-HUARAL; HUAROCHIRI; OYON; YAUYOS.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MOQUEGUA                                    (01)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GENERAL SANCHEZ CERRO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225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PUNO                                                (07)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MELGAR-AZANGARO; PUNO-COLLAO; SAN ROMAN-LAMPA; SANDIA; CARABAYA; HUANCANE-MOHO-SAN ANTONIO DE PUTINA; CHUCUITO-YUNGUYO.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PASCO                                               (02)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PASCO; DANIEL ALCIDES CARRION.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PIURA                                                (03)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AYABACA; HUANCABAMBA.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TUMBES                                            (00)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SIN AGENCIA ZONAL.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TACNA                                              (02)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TARTA; CANDARAVE.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  <a:tr h="12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19 DIRECCIONES ZONALES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92 AGENCIAS ZONALES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6" marR="33046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9256" y="493083"/>
            <a:ext cx="5448095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1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960835" algn="l"/>
              </a:tabLst>
            </a:pPr>
            <a:r>
              <a:rPr lang="es-PE" alt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DIRECCIONES ZONALES Y AGENCIAS ZONALES DE AGRO RURAL</a:t>
            </a:r>
            <a:endParaRPr lang="es-PE" altLang="es-PE" sz="1600" dirty="0"/>
          </a:p>
        </p:txBody>
      </p:sp>
    </p:spTree>
    <p:extLst>
      <p:ext uri="{BB962C8B-B14F-4D97-AF65-F5344CB8AC3E}">
        <p14:creationId xmlns:p14="http://schemas.microsoft.com/office/powerpoint/2010/main" val="12943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1330</Words>
  <Application>Microsoft Office PowerPoint</Application>
  <PresentationFormat>Presentación en pantalla (16:9)</PresentationFormat>
  <Paragraphs>184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Gotham Bold</vt:lpstr>
      <vt:lpstr>Gotham Book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Agricultura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 de Agricultura</dc:creator>
  <cp:lastModifiedBy>Carolina Israel Palacios</cp:lastModifiedBy>
  <cp:revision>230</cp:revision>
  <cp:lastPrinted>2018-05-08T18:22:50Z</cp:lastPrinted>
  <dcterms:created xsi:type="dcterms:W3CDTF">2017-02-07T16:59:32Z</dcterms:created>
  <dcterms:modified xsi:type="dcterms:W3CDTF">2018-10-23T15:08:20Z</dcterms:modified>
</cp:coreProperties>
</file>